
<file path=[Content_Types].xml><?xml version="1.0" encoding="utf-8"?>
<Types xmlns="http://schemas.openxmlformats.org/package/2006/content-types">
  <Default Extension="avi" ContentType="video/x-msvideo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87" r:id="rId3"/>
    <p:sldId id="286" r:id="rId4"/>
    <p:sldId id="300" r:id="rId5"/>
    <p:sldId id="299" r:id="rId6"/>
    <p:sldId id="301" r:id="rId7"/>
    <p:sldId id="302" r:id="rId8"/>
    <p:sldId id="298" r:id="rId9"/>
    <p:sldId id="285" r:id="rId10"/>
    <p:sldId id="288" r:id="rId11"/>
    <p:sldId id="290" r:id="rId12"/>
    <p:sldId id="292" r:id="rId13"/>
    <p:sldId id="295" r:id="rId14"/>
    <p:sldId id="262" r:id="rId15"/>
    <p:sldId id="296" r:id="rId16"/>
    <p:sldId id="291" r:id="rId17"/>
    <p:sldId id="279" r:id="rId18"/>
  </p:sldIdLst>
  <p:sldSz cx="9144000" cy="5143500" type="screen16x9"/>
  <p:notesSz cx="6858000" cy="9144000"/>
  <p:embeddedFontLst>
    <p:embeddedFont>
      <p:font typeface="Dosis Light" pitchFamily="2" charset="0"/>
      <p:regular r:id="rId20"/>
      <p:bold r:id="rId21"/>
    </p:embeddedFont>
    <p:embeddedFont>
      <p:font typeface="Titillium Web Light" panose="000004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B55"/>
    <a:srgbClr val="0B87A1"/>
    <a:srgbClr val="0BA5A1"/>
    <a:srgbClr val="0BA5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D6F531A-632D-4CB2-8626-F5DE6CF2E485}">
  <a:tblStyle styleId="{1D6F531A-632D-4CB2-8626-F5DE6CF2E48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7006" autoAdjust="0"/>
  </p:normalViewPr>
  <p:slideViewPr>
    <p:cSldViewPr snapToGrid="0">
      <p:cViewPr varScale="1">
        <p:scale>
          <a:sx n="116" d="100"/>
          <a:sy n="116" d="100"/>
        </p:scale>
        <p:origin x="82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0087748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3" name="Shape 38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4" name="Shape 38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4420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3424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In-radius measures distance from agent calling it. In 1) it’s a turtle calling it and the turtle might not be in the center of the patch. (2) in radius is called by the turtle’s patch, which is always the center point </a:t>
            </a:r>
          </a:p>
        </p:txBody>
      </p:sp>
    </p:spTree>
    <p:extLst>
      <p:ext uri="{BB962C8B-B14F-4D97-AF65-F5344CB8AC3E}">
        <p14:creationId xmlns:p14="http://schemas.microsoft.com/office/powerpoint/2010/main" val="20306851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With-min: reports an </a:t>
            </a:r>
            <a:r>
              <a:rPr lang="en-US" dirty="0" err="1"/>
              <a:t>agentset</a:t>
            </a:r>
            <a:r>
              <a:rPr lang="en-US" dirty="0"/>
              <a:t> of turtles that have minimum value of the reporter</a:t>
            </a:r>
          </a:p>
          <a:p>
            <a:r>
              <a:rPr lang="en-US" dirty="0"/>
              <a:t>Distance: distance from this agent to given turtle or patch</a:t>
            </a:r>
          </a:p>
          <a:p>
            <a:r>
              <a:rPr lang="en-US" dirty="0"/>
              <a:t>Myself: agent who asked me to do what I’m doing </a:t>
            </a:r>
          </a:p>
          <a:p>
            <a:r>
              <a:rPr lang="en-US" dirty="0"/>
              <a:t>Self: me</a:t>
            </a:r>
          </a:p>
          <a:p>
            <a:r>
              <a:rPr lang="en-US" dirty="0"/>
              <a:t>1) returns agents set with </a:t>
            </a:r>
          </a:p>
        </p:txBody>
      </p:sp>
    </p:spTree>
    <p:extLst>
      <p:ext uri="{BB962C8B-B14F-4D97-AF65-F5344CB8AC3E}">
        <p14:creationId xmlns:p14="http://schemas.microsoft.com/office/powerpoint/2010/main" val="36440406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Vegetation and storm response</a:t>
            </a:r>
          </a:p>
          <a:p>
            <a:pPr lvl="1"/>
            <a:r>
              <a:rPr lang="en-US" sz="1600" dirty="0"/>
              <a:t>Root reinforcement of dunes</a:t>
            </a:r>
          </a:p>
          <a:p>
            <a:pPr lvl="1"/>
            <a:r>
              <a:rPr lang="en-US" sz="1600" dirty="0" err="1"/>
              <a:t>Mycorrizhal</a:t>
            </a:r>
            <a:r>
              <a:rPr lang="en-US" sz="1600" dirty="0"/>
              <a:t> fungi</a:t>
            </a:r>
          </a:p>
          <a:p>
            <a:pPr lvl="1"/>
            <a:r>
              <a:rPr lang="en-US" sz="1600" dirty="0"/>
              <a:t>Wave attenuation, reduced erosion </a:t>
            </a:r>
          </a:p>
          <a:p>
            <a:pPr lvl="1"/>
            <a:r>
              <a:rPr lang="en-US" sz="1600" dirty="0"/>
              <a:t>Surface armoring</a:t>
            </a:r>
          </a:p>
          <a:p>
            <a:endParaRPr lang="en-US" sz="1800" dirty="0"/>
          </a:p>
          <a:p>
            <a:r>
              <a:rPr lang="en-US" sz="1800" dirty="0"/>
              <a:t>Vegetation and dune recovery</a:t>
            </a:r>
          </a:p>
          <a:p>
            <a:pPr lvl="1"/>
            <a:r>
              <a:rPr lang="en-US" sz="1600" dirty="0"/>
              <a:t>Trapping wind-blown sand particles</a:t>
            </a:r>
          </a:p>
          <a:p>
            <a:pPr lvl="1"/>
            <a:endParaRPr lang="en-US" sz="1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8520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Different scales: </a:t>
            </a:r>
            <a:r>
              <a:rPr lang="en-US" dirty="0">
                <a:latin typeface="Dosis Light" panose="020B0604020202020204" charset="0"/>
              </a:rPr>
              <a:t>including light, season, soil content, plant part, species, environment</a:t>
            </a:r>
            <a:endParaRPr lang="en-US" altLang="en-US" dirty="0"/>
          </a:p>
        </p:txBody>
      </p:sp>
      <p:sp>
        <p:nvSpPr>
          <p:cNvPr id="8196" name="Slide Number Placeholder 3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D70372B6-3660-4B93-A767-E785BF78F5C5}" type="slidenum">
              <a:rPr lang="en-US" altLang="en-US" smtClean="0"/>
              <a:pPr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319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4" name="Shape 38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5" name="Shape 38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48063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5" name="Shape 40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6" name="Shape 40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2979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003B5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80BFB7"/>
              </a:buClr>
              <a:buSzPts val="6000"/>
              <a:buNone/>
              <a:defRPr sz="6000">
                <a:solidFill>
                  <a:srgbClr val="80BFB7"/>
                </a:solidFill>
              </a:defRPr>
            </a:lvl9pPr>
          </a:lstStyle>
          <a:p>
            <a:endParaRPr/>
          </a:p>
        </p:txBody>
      </p:sp>
      <p:grpSp>
        <p:nvGrpSpPr>
          <p:cNvPr id="11" name="Shape 11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2" name="Shape 12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Shape 63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Shape 92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93" name="Shape 93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Shape 167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" name="Shape 212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213" name="Shape 213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Shape 214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Shape 215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Shape 304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Shape 358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Shape 367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Shape 385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Shape 401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Shape 402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Shape 409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Shape 410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Shape 412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Shape 416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" name="Shape 422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423" name="Shape 423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Shape 440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Shape 441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Shape 442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Shape 443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Shape 444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Shape 447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Shape 448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Shape 449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Shape 451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Shape 452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Shape 456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Shape 457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Shape 459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Shape 462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Shape 463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Shape 465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Shape 466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Shape 472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Shape 479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Shape 480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Shape 481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Shape 483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Shape 484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Shape 487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Shape 488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Shape 490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Shape 491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Shape 492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Shape 495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Shape 496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Shape 497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Shape 498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Shape 499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Shape 500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Shape 501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Shape 503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Shape 504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Shape 505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Shape 506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Shape 507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Shape 508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Shape 509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Shape 510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Shape 514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Shape 515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Shape 516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Shape 517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Shape 518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Shape 522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Shape 523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solidFill>
          <a:srgbClr val="003B5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1" name="Shape 3231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3232" name="Shape 3232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Shape 3233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Shape 3234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Shape 3235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Shape 3236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Shape 3237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Shape 3238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Shape 3239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Shape 3240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Shape 3241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Shape 3242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Shape 3243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Shape 3244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Shape 3245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Shape 3246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Shape 3247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Shape 3248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Shape 3249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Shape 3250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Shape 3251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Shape 3252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Shape 3253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Shape 3254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Shape 3255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Shape 3256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Shape 3257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Shape 3258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Shape 3259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Shape 3260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Shape 3261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Shape 3262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Shape 3263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Shape 3264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Shape 3265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Shape 3266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Shape 3267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Shape 3268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Shape 3269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Shape 3270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Shape 3271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Shape 3272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Shape 3273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Shape 3274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Shape 3275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Shape 3276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Shape 3277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Shape 3278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Shape 3279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Shape 3280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Shape 3281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Shape 3282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Shape 3283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Shape 3284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Shape 3285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Shape 3286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Shape 3287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Shape 3288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9" name="Shape 3289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3290" name="Shape 3290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Shape 3291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Shape 3292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Shape 3293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Shape 3294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Shape 3295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Shape 3296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Shape 3297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Shape 3298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Shape 3299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Shape 3300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Shape 3301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Shape 3302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Shape 3303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Shape 3304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Shape 3305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Shape 3306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Shape 3307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Shape 3308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Shape 3309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Shape 3310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Shape 3311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Shape 3312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Shape 3313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Shape 3314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Shape 3315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Shape 3316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Shape 3317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Shape 3318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Shape 3319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Shape 3320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Shape 3321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Shape 3322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Shape 3323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Shape 3324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Shape 3325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Shape 3326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Shape 3327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Shape 3328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Shape 3329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Shape 3330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Shape 3331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Shape 3332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Shape 3333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Shape 3334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Shape 3335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Shape 3336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Shape 3337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Shape 3338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Shape 3339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Shape 3340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Shape 3341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Shape 3342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Shape 3343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Shape 3344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Shape 3345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Shape 3346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Shape 3347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Shape 3348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Shape 3349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Shape 3350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Shape 3351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2" name="Shape 3352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3353" name="Shape 3353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Shape 3354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Shape 3355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Shape 3356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Shape 3357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Shape 3358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Shape 3359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Shape 3360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Shape 3361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Shape 3362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Shape 3363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Shape 3364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Shape 3365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Shape 3366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Shape 3367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Shape 3368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Shape 3369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Shape 3370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Shape 3371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Shape 3372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Shape 3373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Shape 3374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Shape 3375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Shape 3376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Shape 3377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Shape 3378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Shape 3379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Shape 3380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Shape 3381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Shape 3382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Shape 3383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Shape 3384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Shape 3385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Shape 3386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Shape 3387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Shape 3388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Shape 3389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Shape 3390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Shape 3391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Shape 3392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Shape 3393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Shape 3394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Shape 3395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Shape 3396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Shape 3397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Shape 3398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Shape 3399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Shape 3400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Shape 3401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Shape 3402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Shape 3403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Shape 3404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Shape 3405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Shape 3406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Shape 3407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Shape 3408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Shape 3409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Shape 3410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Shape 3411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Shape 3412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Shape 3413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Shape 3414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Shape 3415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Shape 3416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Shape 3417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Shape 3418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Shape 3419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Shape 3420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Shape 3421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Shape 3422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Shape 3423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Shape 3424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Shape 3425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Shape 3426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Shape 3427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Shape 3428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Shape 3429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Shape 3430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Shape 3431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Shape 3432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Shape 3433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Shape 3434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Shape 3435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Shape 3436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Shape 3437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Shape 3438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Shape 3439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Shape 3440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Shape 3441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Shape 3442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Shape 3443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Shape 3444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Shape 3445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Shape 3446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Shape 3447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Shape 3448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Shape 3449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Shape 3450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Shape 3451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Shape 3452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Shape 3453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4" name="Shape 3454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3455" name="Shape 3455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Shape 3456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Shape 3457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Shape 3458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Shape 3459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Shape 3460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Shape 3461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Shape 3462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Shape 3463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Shape 3464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Shape 3465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Shape 3466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Shape 3467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Shape 3468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Shape 3469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Shape 3470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Shape 3471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Shape 3472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Shape 3473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Shape 3474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Shape 3475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Shape 3476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Shape 3477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Shape 3478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Shape 3479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Shape 3480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Shape 3481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Shape 3482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Shape 3483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Shape 3484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Shape 3485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Shape 3486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Shape 3487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Shape 3488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Shape 3489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Shape 3490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Shape 3491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Shape 3492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Shape 3493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Shape 3494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Shape 3495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Shape 3496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Shape 3497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Shape 3498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Shape 3499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Shape 3500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Shape 3501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Shape 3502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Shape 3503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Shape 3504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05" name="Shape 3505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80BFB7"/>
                </a:solidFill>
              </a:defRPr>
            </a:lvl1pPr>
            <a:lvl2pPr lvl="1">
              <a:buNone/>
              <a:defRPr>
                <a:solidFill>
                  <a:srgbClr val="80BFB7"/>
                </a:solidFill>
              </a:defRPr>
            </a:lvl2pPr>
            <a:lvl3pPr lvl="2">
              <a:buNone/>
              <a:defRPr>
                <a:solidFill>
                  <a:srgbClr val="80BFB7"/>
                </a:solidFill>
              </a:defRPr>
            </a:lvl3pPr>
            <a:lvl4pPr lvl="3">
              <a:buNone/>
              <a:defRPr>
                <a:solidFill>
                  <a:srgbClr val="80BFB7"/>
                </a:solidFill>
              </a:defRPr>
            </a:lvl4pPr>
            <a:lvl5pPr lvl="4">
              <a:buNone/>
              <a:defRPr>
                <a:solidFill>
                  <a:srgbClr val="80BFB7"/>
                </a:solidFill>
              </a:defRPr>
            </a:lvl5pPr>
            <a:lvl6pPr lvl="5">
              <a:buNone/>
              <a:defRPr>
                <a:solidFill>
                  <a:srgbClr val="80BFB7"/>
                </a:solidFill>
              </a:defRPr>
            </a:lvl6pPr>
            <a:lvl7pPr lvl="6">
              <a:buNone/>
              <a:defRPr>
                <a:solidFill>
                  <a:srgbClr val="80BFB7"/>
                </a:solidFill>
              </a:defRPr>
            </a:lvl7pPr>
            <a:lvl8pPr lvl="7">
              <a:buNone/>
              <a:defRPr>
                <a:solidFill>
                  <a:srgbClr val="80BFB7"/>
                </a:solidFill>
              </a:defRPr>
            </a:lvl8pPr>
            <a:lvl9pPr lvl="8">
              <a:buNone/>
              <a:defRPr>
                <a:solidFill>
                  <a:srgbClr val="80BFB7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1_1">
    <p:bg>
      <p:bgPr>
        <a:solidFill>
          <a:srgbClr val="1D1D1B"/>
        </a:solidFill>
        <a:effectLst/>
      </p:bgPr>
    </p:bg>
    <p:spTree>
      <p:nvGrpSpPr>
        <p:cNvPr id="1" name="Shape 3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7" name="Shape 3507"/>
          <p:cNvGrpSpPr/>
          <p:nvPr/>
        </p:nvGrpSpPr>
        <p:grpSpPr>
          <a:xfrm>
            <a:off x="7828607" y="28698"/>
            <a:ext cx="1286904" cy="5086302"/>
            <a:chOff x="6367294" y="28698"/>
            <a:chExt cx="1286904" cy="5086302"/>
          </a:xfrm>
        </p:grpSpPr>
        <p:sp>
          <p:nvSpPr>
            <p:cNvPr id="3508" name="Shape 3508"/>
            <p:cNvSpPr/>
            <p:nvPr/>
          </p:nvSpPr>
          <p:spPr>
            <a:xfrm rot="10800000">
              <a:off x="7536331" y="61320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Shape 3509"/>
            <p:cNvSpPr/>
            <p:nvPr/>
          </p:nvSpPr>
          <p:spPr>
            <a:xfrm rot="10800000">
              <a:off x="7244066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Shape 3510"/>
            <p:cNvSpPr/>
            <p:nvPr/>
          </p:nvSpPr>
          <p:spPr>
            <a:xfrm rot="10800000">
              <a:off x="7244066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Shape 3511"/>
            <p:cNvSpPr/>
            <p:nvPr/>
          </p:nvSpPr>
          <p:spPr>
            <a:xfrm rot="10800000">
              <a:off x="6659535" y="426648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Shape 3512"/>
            <p:cNvSpPr/>
            <p:nvPr/>
          </p:nvSpPr>
          <p:spPr>
            <a:xfrm rot="10800000">
              <a:off x="7536331" y="4704867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Shape 3513"/>
            <p:cNvSpPr/>
            <p:nvPr/>
          </p:nvSpPr>
          <p:spPr>
            <a:xfrm rot="10800000">
              <a:off x="7536331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Shape 3514"/>
            <p:cNvSpPr/>
            <p:nvPr/>
          </p:nvSpPr>
          <p:spPr>
            <a:xfrm rot="10800000">
              <a:off x="7536331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Shape 3515"/>
            <p:cNvSpPr/>
            <p:nvPr/>
          </p:nvSpPr>
          <p:spPr>
            <a:xfrm rot="10800000">
              <a:off x="7536331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Shape 3516"/>
            <p:cNvSpPr/>
            <p:nvPr/>
          </p:nvSpPr>
          <p:spPr>
            <a:xfrm rot="10800000">
              <a:off x="7536331" y="382809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Shape 3517"/>
            <p:cNvSpPr/>
            <p:nvPr/>
          </p:nvSpPr>
          <p:spPr>
            <a:xfrm rot="10800000">
              <a:off x="7536331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Shape 3518"/>
            <p:cNvSpPr/>
            <p:nvPr/>
          </p:nvSpPr>
          <p:spPr>
            <a:xfrm rot="10800000">
              <a:off x="7536331" y="353583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Shape 3519"/>
            <p:cNvSpPr/>
            <p:nvPr/>
          </p:nvSpPr>
          <p:spPr>
            <a:xfrm rot="10800000">
              <a:off x="7536331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Shape 3520"/>
            <p:cNvSpPr/>
            <p:nvPr/>
          </p:nvSpPr>
          <p:spPr>
            <a:xfrm rot="10800000">
              <a:off x="7536331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Shape 3521"/>
            <p:cNvSpPr/>
            <p:nvPr/>
          </p:nvSpPr>
          <p:spPr>
            <a:xfrm rot="10800000">
              <a:off x="7536331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Shape 3522"/>
            <p:cNvSpPr/>
            <p:nvPr/>
          </p:nvSpPr>
          <p:spPr>
            <a:xfrm rot="10800000">
              <a:off x="7536331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Shape 3523"/>
            <p:cNvSpPr/>
            <p:nvPr/>
          </p:nvSpPr>
          <p:spPr>
            <a:xfrm rot="10800000">
              <a:off x="7536331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Shape 3524"/>
            <p:cNvSpPr/>
            <p:nvPr/>
          </p:nvSpPr>
          <p:spPr>
            <a:xfrm rot="10800000">
              <a:off x="7536331" y="2366770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Shape 3525"/>
            <p:cNvSpPr/>
            <p:nvPr/>
          </p:nvSpPr>
          <p:spPr>
            <a:xfrm rot="10800000">
              <a:off x="7536331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Shape 3526"/>
            <p:cNvSpPr/>
            <p:nvPr/>
          </p:nvSpPr>
          <p:spPr>
            <a:xfrm rot="10800000">
              <a:off x="7536331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Shape 3527"/>
            <p:cNvSpPr/>
            <p:nvPr/>
          </p:nvSpPr>
          <p:spPr>
            <a:xfrm rot="10800000">
              <a:off x="7536331" y="192838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Shape 3528"/>
            <p:cNvSpPr/>
            <p:nvPr/>
          </p:nvSpPr>
          <p:spPr>
            <a:xfrm rot="10800000">
              <a:off x="7536331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Shape 3529"/>
            <p:cNvSpPr/>
            <p:nvPr/>
          </p:nvSpPr>
          <p:spPr>
            <a:xfrm rot="10800000">
              <a:off x="7536331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Shape 3530"/>
            <p:cNvSpPr/>
            <p:nvPr/>
          </p:nvSpPr>
          <p:spPr>
            <a:xfrm rot="10800000">
              <a:off x="7536331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Shape 3531"/>
            <p:cNvSpPr/>
            <p:nvPr/>
          </p:nvSpPr>
          <p:spPr>
            <a:xfrm rot="10800000">
              <a:off x="7536331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Shape 3532"/>
            <p:cNvSpPr/>
            <p:nvPr/>
          </p:nvSpPr>
          <p:spPr>
            <a:xfrm rot="10800000">
              <a:off x="7536331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Shape 3533"/>
            <p:cNvSpPr/>
            <p:nvPr/>
          </p:nvSpPr>
          <p:spPr>
            <a:xfrm rot="10800000">
              <a:off x="7536331" y="75934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Shape 3534"/>
            <p:cNvSpPr/>
            <p:nvPr/>
          </p:nvSpPr>
          <p:spPr>
            <a:xfrm rot="10800000">
              <a:off x="7536331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Shape 3535"/>
            <p:cNvSpPr/>
            <p:nvPr/>
          </p:nvSpPr>
          <p:spPr>
            <a:xfrm rot="10800000">
              <a:off x="7536331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Shape 3536"/>
            <p:cNvSpPr/>
            <p:nvPr/>
          </p:nvSpPr>
          <p:spPr>
            <a:xfrm rot="10800000">
              <a:off x="7536331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Shape 3537"/>
            <p:cNvSpPr/>
            <p:nvPr/>
          </p:nvSpPr>
          <p:spPr>
            <a:xfrm rot="10800000">
              <a:off x="7536331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Shape 3538"/>
            <p:cNvSpPr/>
            <p:nvPr/>
          </p:nvSpPr>
          <p:spPr>
            <a:xfrm rot="10800000">
              <a:off x="7390210" y="485101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Shape 3539"/>
            <p:cNvSpPr/>
            <p:nvPr/>
          </p:nvSpPr>
          <p:spPr>
            <a:xfrm rot="10800000">
              <a:off x="7390210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Shape 3540"/>
            <p:cNvSpPr/>
            <p:nvPr/>
          </p:nvSpPr>
          <p:spPr>
            <a:xfrm rot="10800000">
              <a:off x="7390210" y="441262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Shape 3541"/>
            <p:cNvSpPr/>
            <p:nvPr/>
          </p:nvSpPr>
          <p:spPr>
            <a:xfrm rot="10800000">
              <a:off x="7390210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Shape 3542"/>
            <p:cNvSpPr/>
            <p:nvPr/>
          </p:nvSpPr>
          <p:spPr>
            <a:xfrm rot="10800000">
              <a:off x="7390210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Shape 3543"/>
            <p:cNvSpPr/>
            <p:nvPr/>
          </p:nvSpPr>
          <p:spPr>
            <a:xfrm rot="10800000">
              <a:off x="7390210" y="382809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Shape 3544"/>
            <p:cNvSpPr/>
            <p:nvPr/>
          </p:nvSpPr>
          <p:spPr>
            <a:xfrm rot="10800000">
              <a:off x="7390210" y="353583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Shape 3545"/>
            <p:cNvSpPr/>
            <p:nvPr/>
          </p:nvSpPr>
          <p:spPr>
            <a:xfrm rot="10800000">
              <a:off x="7390210" y="338971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Shape 3546"/>
            <p:cNvSpPr/>
            <p:nvPr/>
          </p:nvSpPr>
          <p:spPr>
            <a:xfrm rot="10800000">
              <a:off x="7390210" y="324356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Shape 3547"/>
            <p:cNvSpPr/>
            <p:nvPr/>
          </p:nvSpPr>
          <p:spPr>
            <a:xfrm rot="10800000">
              <a:off x="7390210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Shape 3548"/>
            <p:cNvSpPr/>
            <p:nvPr/>
          </p:nvSpPr>
          <p:spPr>
            <a:xfrm rot="10800000">
              <a:off x="7390210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Shape 3549"/>
            <p:cNvSpPr/>
            <p:nvPr/>
          </p:nvSpPr>
          <p:spPr>
            <a:xfrm rot="10800000">
              <a:off x="7390210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Shape 3550"/>
            <p:cNvSpPr/>
            <p:nvPr/>
          </p:nvSpPr>
          <p:spPr>
            <a:xfrm rot="10800000">
              <a:off x="7390210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Shape 3551"/>
            <p:cNvSpPr/>
            <p:nvPr/>
          </p:nvSpPr>
          <p:spPr>
            <a:xfrm rot="10800000">
              <a:off x="7390210" y="2366770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Shape 3552"/>
            <p:cNvSpPr/>
            <p:nvPr/>
          </p:nvSpPr>
          <p:spPr>
            <a:xfrm rot="10800000">
              <a:off x="7390210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Shape 3553"/>
            <p:cNvSpPr/>
            <p:nvPr/>
          </p:nvSpPr>
          <p:spPr>
            <a:xfrm rot="10800000">
              <a:off x="7390210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Shape 3554"/>
            <p:cNvSpPr/>
            <p:nvPr/>
          </p:nvSpPr>
          <p:spPr>
            <a:xfrm rot="10800000">
              <a:off x="7390210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Shape 3555"/>
            <p:cNvSpPr/>
            <p:nvPr/>
          </p:nvSpPr>
          <p:spPr>
            <a:xfrm rot="10800000">
              <a:off x="7390210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Shape 3556"/>
            <p:cNvSpPr/>
            <p:nvPr/>
          </p:nvSpPr>
          <p:spPr>
            <a:xfrm rot="10800000">
              <a:off x="7390210" y="1343854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Shape 3557"/>
            <p:cNvSpPr/>
            <p:nvPr/>
          </p:nvSpPr>
          <p:spPr>
            <a:xfrm rot="10800000">
              <a:off x="7390210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Shape 3558"/>
            <p:cNvSpPr/>
            <p:nvPr/>
          </p:nvSpPr>
          <p:spPr>
            <a:xfrm rot="10800000">
              <a:off x="7390210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Shape 3559"/>
            <p:cNvSpPr/>
            <p:nvPr/>
          </p:nvSpPr>
          <p:spPr>
            <a:xfrm rot="10800000">
              <a:off x="7390210" y="75934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Shape 3560"/>
            <p:cNvSpPr/>
            <p:nvPr/>
          </p:nvSpPr>
          <p:spPr>
            <a:xfrm rot="10800000">
              <a:off x="7390210" y="61320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Shape 3561"/>
            <p:cNvSpPr/>
            <p:nvPr/>
          </p:nvSpPr>
          <p:spPr>
            <a:xfrm rot="10800000">
              <a:off x="7390210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Shape 3562"/>
            <p:cNvSpPr/>
            <p:nvPr/>
          </p:nvSpPr>
          <p:spPr>
            <a:xfrm rot="10800000">
              <a:off x="7390210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Shape 3563"/>
            <p:cNvSpPr/>
            <p:nvPr/>
          </p:nvSpPr>
          <p:spPr>
            <a:xfrm rot="10800000">
              <a:off x="7244066" y="4704867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Shape 3564"/>
            <p:cNvSpPr/>
            <p:nvPr/>
          </p:nvSpPr>
          <p:spPr>
            <a:xfrm rot="10800000">
              <a:off x="7244066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Shape 3565"/>
            <p:cNvSpPr/>
            <p:nvPr/>
          </p:nvSpPr>
          <p:spPr>
            <a:xfrm rot="10800000">
              <a:off x="7244066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Shape 3566"/>
            <p:cNvSpPr/>
            <p:nvPr/>
          </p:nvSpPr>
          <p:spPr>
            <a:xfrm rot="10800000">
              <a:off x="7244066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Shape 3567"/>
            <p:cNvSpPr/>
            <p:nvPr/>
          </p:nvSpPr>
          <p:spPr>
            <a:xfrm rot="10800000">
              <a:off x="7244066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Shape 3568"/>
            <p:cNvSpPr/>
            <p:nvPr/>
          </p:nvSpPr>
          <p:spPr>
            <a:xfrm rot="10800000">
              <a:off x="7244066" y="338971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Shape 3569"/>
            <p:cNvSpPr/>
            <p:nvPr/>
          </p:nvSpPr>
          <p:spPr>
            <a:xfrm rot="10800000">
              <a:off x="7244066" y="324356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Shape 3570"/>
            <p:cNvSpPr/>
            <p:nvPr/>
          </p:nvSpPr>
          <p:spPr>
            <a:xfrm rot="10800000">
              <a:off x="7244066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Shape 3571"/>
            <p:cNvSpPr/>
            <p:nvPr/>
          </p:nvSpPr>
          <p:spPr>
            <a:xfrm rot="10800000">
              <a:off x="7244066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Shape 3572"/>
            <p:cNvSpPr/>
            <p:nvPr/>
          </p:nvSpPr>
          <p:spPr>
            <a:xfrm rot="10800000">
              <a:off x="7244066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Shape 3573"/>
            <p:cNvSpPr/>
            <p:nvPr/>
          </p:nvSpPr>
          <p:spPr>
            <a:xfrm rot="10800000">
              <a:off x="7244066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Shape 3574"/>
            <p:cNvSpPr/>
            <p:nvPr/>
          </p:nvSpPr>
          <p:spPr>
            <a:xfrm rot="10800000">
              <a:off x="7244066" y="192838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Shape 3575"/>
            <p:cNvSpPr/>
            <p:nvPr/>
          </p:nvSpPr>
          <p:spPr>
            <a:xfrm rot="10800000">
              <a:off x="7244066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Shape 3576"/>
            <p:cNvSpPr/>
            <p:nvPr/>
          </p:nvSpPr>
          <p:spPr>
            <a:xfrm rot="10800000">
              <a:off x="7244066" y="1343854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Shape 3577"/>
            <p:cNvSpPr/>
            <p:nvPr/>
          </p:nvSpPr>
          <p:spPr>
            <a:xfrm rot="10800000">
              <a:off x="7244066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Shape 3578"/>
            <p:cNvSpPr/>
            <p:nvPr/>
          </p:nvSpPr>
          <p:spPr>
            <a:xfrm rot="10800000">
              <a:off x="7244066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Shape 3579"/>
            <p:cNvSpPr/>
            <p:nvPr/>
          </p:nvSpPr>
          <p:spPr>
            <a:xfrm rot="10800000">
              <a:off x="7244066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Shape 3580"/>
            <p:cNvSpPr/>
            <p:nvPr/>
          </p:nvSpPr>
          <p:spPr>
            <a:xfrm rot="10800000">
              <a:off x="7244066" y="75934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Shape 3581"/>
            <p:cNvSpPr/>
            <p:nvPr/>
          </p:nvSpPr>
          <p:spPr>
            <a:xfrm rot="10800000">
              <a:off x="7244066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Shape 3582"/>
            <p:cNvSpPr/>
            <p:nvPr/>
          </p:nvSpPr>
          <p:spPr>
            <a:xfrm rot="10800000">
              <a:off x="7244066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Shape 3583"/>
            <p:cNvSpPr/>
            <p:nvPr/>
          </p:nvSpPr>
          <p:spPr>
            <a:xfrm rot="10800000">
              <a:off x="7097945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Shape 3584"/>
            <p:cNvSpPr/>
            <p:nvPr/>
          </p:nvSpPr>
          <p:spPr>
            <a:xfrm rot="10800000">
              <a:off x="7097945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Shape 3585"/>
            <p:cNvSpPr/>
            <p:nvPr/>
          </p:nvSpPr>
          <p:spPr>
            <a:xfrm rot="10800000">
              <a:off x="7097945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Shape 3586"/>
            <p:cNvSpPr/>
            <p:nvPr/>
          </p:nvSpPr>
          <p:spPr>
            <a:xfrm rot="10800000">
              <a:off x="7097945" y="382809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Shape 3587"/>
            <p:cNvSpPr/>
            <p:nvPr/>
          </p:nvSpPr>
          <p:spPr>
            <a:xfrm rot="10800000">
              <a:off x="7097945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Shape 3588"/>
            <p:cNvSpPr/>
            <p:nvPr/>
          </p:nvSpPr>
          <p:spPr>
            <a:xfrm rot="10800000">
              <a:off x="7097945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Shape 3589"/>
            <p:cNvSpPr/>
            <p:nvPr/>
          </p:nvSpPr>
          <p:spPr>
            <a:xfrm rot="10800000">
              <a:off x="7097945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Shape 3590"/>
            <p:cNvSpPr/>
            <p:nvPr/>
          </p:nvSpPr>
          <p:spPr>
            <a:xfrm rot="10800000">
              <a:off x="7097945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Shape 3591"/>
            <p:cNvSpPr/>
            <p:nvPr/>
          </p:nvSpPr>
          <p:spPr>
            <a:xfrm rot="10800000">
              <a:off x="7097945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Shape 3592"/>
            <p:cNvSpPr/>
            <p:nvPr/>
          </p:nvSpPr>
          <p:spPr>
            <a:xfrm rot="10800000">
              <a:off x="7097945" y="2366770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Shape 3593"/>
            <p:cNvSpPr/>
            <p:nvPr/>
          </p:nvSpPr>
          <p:spPr>
            <a:xfrm rot="10800000">
              <a:off x="7097945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Shape 3594"/>
            <p:cNvSpPr/>
            <p:nvPr/>
          </p:nvSpPr>
          <p:spPr>
            <a:xfrm rot="10800000">
              <a:off x="7097945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Shape 3595"/>
            <p:cNvSpPr/>
            <p:nvPr/>
          </p:nvSpPr>
          <p:spPr>
            <a:xfrm rot="10800000">
              <a:off x="7097945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Shape 3596"/>
            <p:cNvSpPr/>
            <p:nvPr/>
          </p:nvSpPr>
          <p:spPr>
            <a:xfrm rot="10800000">
              <a:off x="7097945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Shape 3597"/>
            <p:cNvSpPr/>
            <p:nvPr/>
          </p:nvSpPr>
          <p:spPr>
            <a:xfrm rot="10800000">
              <a:off x="7097945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Shape 3598"/>
            <p:cNvSpPr/>
            <p:nvPr/>
          </p:nvSpPr>
          <p:spPr>
            <a:xfrm rot="10800000">
              <a:off x="7097945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Shape 3599"/>
            <p:cNvSpPr/>
            <p:nvPr/>
          </p:nvSpPr>
          <p:spPr>
            <a:xfrm rot="10800000">
              <a:off x="7097945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Shape 3600"/>
            <p:cNvSpPr/>
            <p:nvPr/>
          </p:nvSpPr>
          <p:spPr>
            <a:xfrm rot="10800000">
              <a:off x="7097945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Shape 3601"/>
            <p:cNvSpPr/>
            <p:nvPr/>
          </p:nvSpPr>
          <p:spPr>
            <a:xfrm rot="10800000">
              <a:off x="6951800" y="485101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Shape 3602"/>
            <p:cNvSpPr/>
            <p:nvPr/>
          </p:nvSpPr>
          <p:spPr>
            <a:xfrm rot="10800000">
              <a:off x="6951800" y="4704867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Shape 3603"/>
            <p:cNvSpPr/>
            <p:nvPr/>
          </p:nvSpPr>
          <p:spPr>
            <a:xfrm rot="10800000">
              <a:off x="6951800" y="426648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Shape 3604"/>
            <p:cNvSpPr/>
            <p:nvPr/>
          </p:nvSpPr>
          <p:spPr>
            <a:xfrm rot="10800000">
              <a:off x="6951800" y="3974217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Shape 3605"/>
            <p:cNvSpPr/>
            <p:nvPr/>
          </p:nvSpPr>
          <p:spPr>
            <a:xfrm rot="10800000">
              <a:off x="6951800" y="3681951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Shape 3606"/>
            <p:cNvSpPr/>
            <p:nvPr/>
          </p:nvSpPr>
          <p:spPr>
            <a:xfrm rot="10800000">
              <a:off x="6951800" y="3243566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Shape 3607"/>
            <p:cNvSpPr/>
            <p:nvPr/>
          </p:nvSpPr>
          <p:spPr>
            <a:xfrm rot="10800000">
              <a:off x="6951800" y="2951301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Shape 3608"/>
            <p:cNvSpPr/>
            <p:nvPr/>
          </p:nvSpPr>
          <p:spPr>
            <a:xfrm rot="10800000">
              <a:off x="6951800" y="2512915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Shape 3609"/>
            <p:cNvSpPr/>
            <p:nvPr/>
          </p:nvSpPr>
          <p:spPr>
            <a:xfrm rot="10800000">
              <a:off x="6951800" y="2220650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Shape 3610"/>
            <p:cNvSpPr/>
            <p:nvPr/>
          </p:nvSpPr>
          <p:spPr>
            <a:xfrm rot="10800000">
              <a:off x="6951800" y="2074529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Shape 3611"/>
            <p:cNvSpPr/>
            <p:nvPr/>
          </p:nvSpPr>
          <p:spPr>
            <a:xfrm rot="10800000">
              <a:off x="6951800" y="1782264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Shape 3612"/>
            <p:cNvSpPr/>
            <p:nvPr/>
          </p:nvSpPr>
          <p:spPr>
            <a:xfrm rot="10800000">
              <a:off x="6951800" y="1636120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Shape 3613"/>
            <p:cNvSpPr/>
            <p:nvPr/>
          </p:nvSpPr>
          <p:spPr>
            <a:xfrm rot="10800000">
              <a:off x="6951800" y="1489999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Shape 3614"/>
            <p:cNvSpPr/>
            <p:nvPr/>
          </p:nvSpPr>
          <p:spPr>
            <a:xfrm rot="10800000">
              <a:off x="6951800" y="1197734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Shape 3615"/>
            <p:cNvSpPr/>
            <p:nvPr/>
          </p:nvSpPr>
          <p:spPr>
            <a:xfrm rot="10800000">
              <a:off x="6951800" y="1051613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Shape 3616"/>
            <p:cNvSpPr/>
            <p:nvPr/>
          </p:nvSpPr>
          <p:spPr>
            <a:xfrm rot="10800000">
              <a:off x="6951800" y="613204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Shape 3617"/>
            <p:cNvSpPr/>
            <p:nvPr/>
          </p:nvSpPr>
          <p:spPr>
            <a:xfrm rot="10800000">
              <a:off x="6951800" y="320938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Shape 3618"/>
            <p:cNvSpPr/>
            <p:nvPr/>
          </p:nvSpPr>
          <p:spPr>
            <a:xfrm rot="10800000">
              <a:off x="6951800" y="174818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Shape 3619"/>
            <p:cNvSpPr/>
            <p:nvPr/>
          </p:nvSpPr>
          <p:spPr>
            <a:xfrm rot="10800000">
              <a:off x="6805680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Shape 3620"/>
            <p:cNvSpPr/>
            <p:nvPr/>
          </p:nvSpPr>
          <p:spPr>
            <a:xfrm rot="10800000">
              <a:off x="6805680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Shape 3621"/>
            <p:cNvSpPr/>
            <p:nvPr/>
          </p:nvSpPr>
          <p:spPr>
            <a:xfrm rot="10800000">
              <a:off x="6805680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Shape 3622"/>
            <p:cNvSpPr/>
            <p:nvPr/>
          </p:nvSpPr>
          <p:spPr>
            <a:xfrm rot="10800000">
              <a:off x="6805680" y="353583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Shape 3623"/>
            <p:cNvSpPr/>
            <p:nvPr/>
          </p:nvSpPr>
          <p:spPr>
            <a:xfrm rot="10800000">
              <a:off x="6805680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Shape 3624"/>
            <p:cNvSpPr/>
            <p:nvPr/>
          </p:nvSpPr>
          <p:spPr>
            <a:xfrm rot="10800000">
              <a:off x="6805680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Shape 3625"/>
            <p:cNvSpPr/>
            <p:nvPr/>
          </p:nvSpPr>
          <p:spPr>
            <a:xfrm rot="10800000">
              <a:off x="6805680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Shape 3626"/>
            <p:cNvSpPr/>
            <p:nvPr/>
          </p:nvSpPr>
          <p:spPr>
            <a:xfrm rot="10800000">
              <a:off x="6805680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Shape 3627"/>
            <p:cNvSpPr/>
            <p:nvPr/>
          </p:nvSpPr>
          <p:spPr>
            <a:xfrm rot="10800000">
              <a:off x="6805680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Shape 3628"/>
            <p:cNvSpPr/>
            <p:nvPr/>
          </p:nvSpPr>
          <p:spPr>
            <a:xfrm rot="10800000">
              <a:off x="6659535" y="485101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Shape 3629"/>
            <p:cNvSpPr/>
            <p:nvPr/>
          </p:nvSpPr>
          <p:spPr>
            <a:xfrm rot="10800000">
              <a:off x="6659535" y="3974217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Shape 3630"/>
            <p:cNvSpPr/>
            <p:nvPr/>
          </p:nvSpPr>
          <p:spPr>
            <a:xfrm rot="10800000">
              <a:off x="6659535" y="3243566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Shape 3631"/>
            <p:cNvSpPr/>
            <p:nvPr/>
          </p:nvSpPr>
          <p:spPr>
            <a:xfrm rot="10800000">
              <a:off x="6659535" y="2512915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Shape 3632"/>
            <p:cNvSpPr/>
            <p:nvPr/>
          </p:nvSpPr>
          <p:spPr>
            <a:xfrm rot="10800000">
              <a:off x="6659535" y="1636120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Shape 3633"/>
            <p:cNvSpPr/>
            <p:nvPr/>
          </p:nvSpPr>
          <p:spPr>
            <a:xfrm rot="10800000">
              <a:off x="6659535" y="905469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Shape 3634"/>
            <p:cNvSpPr/>
            <p:nvPr/>
          </p:nvSpPr>
          <p:spPr>
            <a:xfrm rot="10800000">
              <a:off x="6659535" y="759348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Shape 3635"/>
            <p:cNvSpPr/>
            <p:nvPr/>
          </p:nvSpPr>
          <p:spPr>
            <a:xfrm rot="10800000">
              <a:off x="6659535" y="174818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Shape 3636"/>
            <p:cNvSpPr/>
            <p:nvPr/>
          </p:nvSpPr>
          <p:spPr>
            <a:xfrm rot="10800000">
              <a:off x="6513415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Shape 3637"/>
            <p:cNvSpPr/>
            <p:nvPr/>
          </p:nvSpPr>
          <p:spPr>
            <a:xfrm rot="10800000">
              <a:off x="6513415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Shape 3638"/>
            <p:cNvSpPr/>
            <p:nvPr/>
          </p:nvSpPr>
          <p:spPr>
            <a:xfrm rot="10800000">
              <a:off x="6513415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Shape 3639"/>
            <p:cNvSpPr/>
            <p:nvPr/>
          </p:nvSpPr>
          <p:spPr>
            <a:xfrm rot="10800000">
              <a:off x="6513415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Shape 3640"/>
            <p:cNvSpPr/>
            <p:nvPr/>
          </p:nvSpPr>
          <p:spPr>
            <a:xfrm rot="10800000">
              <a:off x="6513415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Shape 3641"/>
            <p:cNvSpPr/>
            <p:nvPr/>
          </p:nvSpPr>
          <p:spPr>
            <a:xfrm rot="10800000">
              <a:off x="6513415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Shape 3642"/>
            <p:cNvSpPr/>
            <p:nvPr/>
          </p:nvSpPr>
          <p:spPr>
            <a:xfrm rot="10800000">
              <a:off x="6367294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Shape 3643"/>
            <p:cNvSpPr/>
            <p:nvPr/>
          </p:nvSpPr>
          <p:spPr>
            <a:xfrm rot="10800000">
              <a:off x="6367294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Shape 3644"/>
            <p:cNvSpPr/>
            <p:nvPr/>
          </p:nvSpPr>
          <p:spPr>
            <a:xfrm rot="10800000">
              <a:off x="6367294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Shape 3645"/>
            <p:cNvSpPr/>
            <p:nvPr/>
          </p:nvSpPr>
          <p:spPr>
            <a:xfrm rot="10800000">
              <a:off x="7536331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Shape 3646"/>
            <p:cNvSpPr/>
            <p:nvPr/>
          </p:nvSpPr>
          <p:spPr>
            <a:xfrm rot="10800000">
              <a:off x="7536331" y="485101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Shape 3647"/>
            <p:cNvSpPr/>
            <p:nvPr/>
          </p:nvSpPr>
          <p:spPr>
            <a:xfrm rot="10800000">
              <a:off x="7536331" y="441262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Shape 3648"/>
            <p:cNvSpPr/>
            <p:nvPr/>
          </p:nvSpPr>
          <p:spPr>
            <a:xfrm rot="10800000">
              <a:off x="7536331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Shape 3649"/>
            <p:cNvSpPr/>
            <p:nvPr/>
          </p:nvSpPr>
          <p:spPr>
            <a:xfrm rot="10800000">
              <a:off x="7536331" y="338971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Shape 3650"/>
            <p:cNvSpPr/>
            <p:nvPr/>
          </p:nvSpPr>
          <p:spPr>
            <a:xfrm rot="10800000">
              <a:off x="7536331" y="324356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Shape 3651"/>
            <p:cNvSpPr/>
            <p:nvPr/>
          </p:nvSpPr>
          <p:spPr>
            <a:xfrm rot="10800000">
              <a:off x="7536331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Shape 3652"/>
            <p:cNvSpPr/>
            <p:nvPr/>
          </p:nvSpPr>
          <p:spPr>
            <a:xfrm rot="10800000">
              <a:off x="7536331" y="1343854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Shape 3653"/>
            <p:cNvSpPr/>
            <p:nvPr/>
          </p:nvSpPr>
          <p:spPr>
            <a:xfrm rot="10800000">
              <a:off x="7390210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Shape 3654"/>
            <p:cNvSpPr/>
            <p:nvPr/>
          </p:nvSpPr>
          <p:spPr>
            <a:xfrm rot="10800000">
              <a:off x="7390210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Shape 3655"/>
            <p:cNvSpPr/>
            <p:nvPr/>
          </p:nvSpPr>
          <p:spPr>
            <a:xfrm rot="10800000">
              <a:off x="7390210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Shape 3656"/>
            <p:cNvSpPr/>
            <p:nvPr/>
          </p:nvSpPr>
          <p:spPr>
            <a:xfrm rot="10800000">
              <a:off x="7390210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Shape 3657"/>
            <p:cNvSpPr/>
            <p:nvPr/>
          </p:nvSpPr>
          <p:spPr>
            <a:xfrm rot="10800000">
              <a:off x="7390210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Shape 3658"/>
            <p:cNvSpPr/>
            <p:nvPr/>
          </p:nvSpPr>
          <p:spPr>
            <a:xfrm rot="10800000">
              <a:off x="7244066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Shape 3659"/>
            <p:cNvSpPr/>
            <p:nvPr/>
          </p:nvSpPr>
          <p:spPr>
            <a:xfrm rot="10800000">
              <a:off x="7244066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Shape 3660"/>
            <p:cNvSpPr/>
            <p:nvPr/>
          </p:nvSpPr>
          <p:spPr>
            <a:xfrm rot="10800000">
              <a:off x="7244066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Shape 3661"/>
            <p:cNvSpPr/>
            <p:nvPr/>
          </p:nvSpPr>
          <p:spPr>
            <a:xfrm rot="10800000">
              <a:off x="7244066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Shape 3662"/>
            <p:cNvSpPr/>
            <p:nvPr/>
          </p:nvSpPr>
          <p:spPr>
            <a:xfrm rot="10800000">
              <a:off x="7244066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Shape 3663"/>
            <p:cNvSpPr/>
            <p:nvPr/>
          </p:nvSpPr>
          <p:spPr>
            <a:xfrm rot="10800000">
              <a:off x="7097945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Shape 3664"/>
            <p:cNvSpPr/>
            <p:nvPr/>
          </p:nvSpPr>
          <p:spPr>
            <a:xfrm rot="10800000">
              <a:off x="6951800" y="3828096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Shape 3665"/>
            <p:cNvSpPr/>
            <p:nvPr/>
          </p:nvSpPr>
          <p:spPr>
            <a:xfrm rot="10800000">
              <a:off x="6951800" y="2659036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Shape 3666"/>
            <p:cNvSpPr/>
            <p:nvPr/>
          </p:nvSpPr>
          <p:spPr>
            <a:xfrm rot="10800000">
              <a:off x="6805680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Shape 3667"/>
            <p:cNvSpPr/>
            <p:nvPr/>
          </p:nvSpPr>
          <p:spPr>
            <a:xfrm rot="10800000">
              <a:off x="6513415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Shape 3668"/>
            <p:cNvSpPr/>
            <p:nvPr/>
          </p:nvSpPr>
          <p:spPr>
            <a:xfrm rot="10800000">
              <a:off x="6367294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Shape 3669"/>
          <p:cNvGrpSpPr/>
          <p:nvPr/>
        </p:nvGrpSpPr>
        <p:grpSpPr>
          <a:xfrm rot="10800000">
            <a:off x="28739" y="28698"/>
            <a:ext cx="1286904" cy="5086302"/>
            <a:chOff x="6367294" y="28698"/>
            <a:chExt cx="1286904" cy="5086302"/>
          </a:xfrm>
        </p:grpSpPr>
        <p:sp>
          <p:nvSpPr>
            <p:cNvPr id="3670" name="Shape 3670"/>
            <p:cNvSpPr/>
            <p:nvPr/>
          </p:nvSpPr>
          <p:spPr>
            <a:xfrm rot="10800000">
              <a:off x="7536331" y="61320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Shape 3671"/>
            <p:cNvSpPr/>
            <p:nvPr/>
          </p:nvSpPr>
          <p:spPr>
            <a:xfrm rot="10800000">
              <a:off x="7244066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Shape 3672"/>
            <p:cNvSpPr/>
            <p:nvPr/>
          </p:nvSpPr>
          <p:spPr>
            <a:xfrm rot="10800000">
              <a:off x="7244066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Shape 3673"/>
            <p:cNvSpPr/>
            <p:nvPr/>
          </p:nvSpPr>
          <p:spPr>
            <a:xfrm rot="10800000">
              <a:off x="6659535" y="426648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Shape 3674"/>
            <p:cNvSpPr/>
            <p:nvPr/>
          </p:nvSpPr>
          <p:spPr>
            <a:xfrm rot="10800000">
              <a:off x="7536331" y="4704867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Shape 3675"/>
            <p:cNvSpPr/>
            <p:nvPr/>
          </p:nvSpPr>
          <p:spPr>
            <a:xfrm rot="10800000">
              <a:off x="7536331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Shape 3676"/>
            <p:cNvSpPr/>
            <p:nvPr/>
          </p:nvSpPr>
          <p:spPr>
            <a:xfrm rot="10800000">
              <a:off x="7536331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Shape 3677"/>
            <p:cNvSpPr/>
            <p:nvPr/>
          </p:nvSpPr>
          <p:spPr>
            <a:xfrm rot="10800000">
              <a:off x="7536331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Shape 3678"/>
            <p:cNvSpPr/>
            <p:nvPr/>
          </p:nvSpPr>
          <p:spPr>
            <a:xfrm rot="10800000">
              <a:off x="7536331" y="382809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Shape 3679"/>
            <p:cNvSpPr/>
            <p:nvPr/>
          </p:nvSpPr>
          <p:spPr>
            <a:xfrm rot="10800000">
              <a:off x="7536331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Shape 3680"/>
            <p:cNvSpPr/>
            <p:nvPr/>
          </p:nvSpPr>
          <p:spPr>
            <a:xfrm rot="10800000">
              <a:off x="7536331" y="353583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Shape 3681"/>
            <p:cNvSpPr/>
            <p:nvPr/>
          </p:nvSpPr>
          <p:spPr>
            <a:xfrm rot="10800000">
              <a:off x="7536331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Shape 3682"/>
            <p:cNvSpPr/>
            <p:nvPr/>
          </p:nvSpPr>
          <p:spPr>
            <a:xfrm rot="10800000">
              <a:off x="7536331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Shape 3683"/>
            <p:cNvSpPr/>
            <p:nvPr/>
          </p:nvSpPr>
          <p:spPr>
            <a:xfrm rot="10800000">
              <a:off x="7536331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Shape 3684"/>
            <p:cNvSpPr/>
            <p:nvPr/>
          </p:nvSpPr>
          <p:spPr>
            <a:xfrm rot="10800000">
              <a:off x="7536331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Shape 3685"/>
            <p:cNvSpPr/>
            <p:nvPr/>
          </p:nvSpPr>
          <p:spPr>
            <a:xfrm rot="10800000">
              <a:off x="7536331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Shape 3686"/>
            <p:cNvSpPr/>
            <p:nvPr/>
          </p:nvSpPr>
          <p:spPr>
            <a:xfrm rot="10800000">
              <a:off x="7536331" y="2366770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Shape 3687"/>
            <p:cNvSpPr/>
            <p:nvPr/>
          </p:nvSpPr>
          <p:spPr>
            <a:xfrm rot="10800000">
              <a:off x="7536331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Shape 3688"/>
            <p:cNvSpPr/>
            <p:nvPr/>
          </p:nvSpPr>
          <p:spPr>
            <a:xfrm rot="10800000">
              <a:off x="7536331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Shape 3689"/>
            <p:cNvSpPr/>
            <p:nvPr/>
          </p:nvSpPr>
          <p:spPr>
            <a:xfrm rot="10800000">
              <a:off x="7536331" y="192838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Shape 3690"/>
            <p:cNvSpPr/>
            <p:nvPr/>
          </p:nvSpPr>
          <p:spPr>
            <a:xfrm rot="10800000">
              <a:off x="7536331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Shape 3691"/>
            <p:cNvSpPr/>
            <p:nvPr/>
          </p:nvSpPr>
          <p:spPr>
            <a:xfrm rot="10800000">
              <a:off x="7536331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Shape 3692"/>
            <p:cNvSpPr/>
            <p:nvPr/>
          </p:nvSpPr>
          <p:spPr>
            <a:xfrm rot="10800000">
              <a:off x="7536331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Shape 3693"/>
            <p:cNvSpPr/>
            <p:nvPr/>
          </p:nvSpPr>
          <p:spPr>
            <a:xfrm rot="10800000">
              <a:off x="7536331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Shape 3694"/>
            <p:cNvSpPr/>
            <p:nvPr/>
          </p:nvSpPr>
          <p:spPr>
            <a:xfrm rot="10800000">
              <a:off x="7536331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Shape 3695"/>
            <p:cNvSpPr/>
            <p:nvPr/>
          </p:nvSpPr>
          <p:spPr>
            <a:xfrm rot="10800000">
              <a:off x="7536331" y="75934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Shape 3696"/>
            <p:cNvSpPr/>
            <p:nvPr/>
          </p:nvSpPr>
          <p:spPr>
            <a:xfrm rot="10800000">
              <a:off x="7536331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Shape 3697"/>
            <p:cNvSpPr/>
            <p:nvPr/>
          </p:nvSpPr>
          <p:spPr>
            <a:xfrm rot="10800000">
              <a:off x="7536331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Shape 3698"/>
            <p:cNvSpPr/>
            <p:nvPr/>
          </p:nvSpPr>
          <p:spPr>
            <a:xfrm rot="10800000">
              <a:off x="7536331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Shape 3699"/>
            <p:cNvSpPr/>
            <p:nvPr/>
          </p:nvSpPr>
          <p:spPr>
            <a:xfrm rot="10800000">
              <a:off x="7536331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Shape 3700"/>
            <p:cNvSpPr/>
            <p:nvPr/>
          </p:nvSpPr>
          <p:spPr>
            <a:xfrm rot="10800000">
              <a:off x="7390210" y="485101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Shape 3701"/>
            <p:cNvSpPr/>
            <p:nvPr/>
          </p:nvSpPr>
          <p:spPr>
            <a:xfrm rot="10800000">
              <a:off x="7390210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Shape 3702"/>
            <p:cNvSpPr/>
            <p:nvPr/>
          </p:nvSpPr>
          <p:spPr>
            <a:xfrm rot="10800000">
              <a:off x="7390210" y="441262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Shape 3703"/>
            <p:cNvSpPr/>
            <p:nvPr/>
          </p:nvSpPr>
          <p:spPr>
            <a:xfrm rot="10800000">
              <a:off x="7390210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Shape 3704"/>
            <p:cNvSpPr/>
            <p:nvPr/>
          </p:nvSpPr>
          <p:spPr>
            <a:xfrm rot="10800000">
              <a:off x="7390210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Shape 3705"/>
            <p:cNvSpPr/>
            <p:nvPr/>
          </p:nvSpPr>
          <p:spPr>
            <a:xfrm rot="10800000">
              <a:off x="7390210" y="382809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Shape 3706"/>
            <p:cNvSpPr/>
            <p:nvPr/>
          </p:nvSpPr>
          <p:spPr>
            <a:xfrm rot="10800000">
              <a:off x="7390210" y="353583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Shape 3707"/>
            <p:cNvSpPr/>
            <p:nvPr/>
          </p:nvSpPr>
          <p:spPr>
            <a:xfrm rot="10800000">
              <a:off x="7390210" y="338971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Shape 3708"/>
            <p:cNvSpPr/>
            <p:nvPr/>
          </p:nvSpPr>
          <p:spPr>
            <a:xfrm rot="10800000">
              <a:off x="7390210" y="324356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Shape 3709"/>
            <p:cNvSpPr/>
            <p:nvPr/>
          </p:nvSpPr>
          <p:spPr>
            <a:xfrm rot="10800000">
              <a:off x="7390210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Shape 3710"/>
            <p:cNvSpPr/>
            <p:nvPr/>
          </p:nvSpPr>
          <p:spPr>
            <a:xfrm rot="10800000">
              <a:off x="7390210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Shape 3711"/>
            <p:cNvSpPr/>
            <p:nvPr/>
          </p:nvSpPr>
          <p:spPr>
            <a:xfrm rot="10800000">
              <a:off x="7390210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Shape 3712"/>
            <p:cNvSpPr/>
            <p:nvPr/>
          </p:nvSpPr>
          <p:spPr>
            <a:xfrm rot="10800000">
              <a:off x="7390210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Shape 3713"/>
            <p:cNvSpPr/>
            <p:nvPr/>
          </p:nvSpPr>
          <p:spPr>
            <a:xfrm rot="10800000">
              <a:off x="7390210" y="2366770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Shape 3714"/>
            <p:cNvSpPr/>
            <p:nvPr/>
          </p:nvSpPr>
          <p:spPr>
            <a:xfrm rot="10800000">
              <a:off x="7390210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Shape 3715"/>
            <p:cNvSpPr/>
            <p:nvPr/>
          </p:nvSpPr>
          <p:spPr>
            <a:xfrm rot="10800000">
              <a:off x="7390210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Shape 3716"/>
            <p:cNvSpPr/>
            <p:nvPr/>
          </p:nvSpPr>
          <p:spPr>
            <a:xfrm rot="10800000">
              <a:off x="7390210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Shape 3717"/>
            <p:cNvSpPr/>
            <p:nvPr/>
          </p:nvSpPr>
          <p:spPr>
            <a:xfrm rot="10800000">
              <a:off x="7390210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Shape 3718"/>
            <p:cNvSpPr/>
            <p:nvPr/>
          </p:nvSpPr>
          <p:spPr>
            <a:xfrm rot="10800000">
              <a:off x="7390210" y="1343854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Shape 3719"/>
            <p:cNvSpPr/>
            <p:nvPr/>
          </p:nvSpPr>
          <p:spPr>
            <a:xfrm rot="10800000">
              <a:off x="7390210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Shape 3720"/>
            <p:cNvSpPr/>
            <p:nvPr/>
          </p:nvSpPr>
          <p:spPr>
            <a:xfrm rot="10800000">
              <a:off x="7390210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Shape 3721"/>
            <p:cNvSpPr/>
            <p:nvPr/>
          </p:nvSpPr>
          <p:spPr>
            <a:xfrm rot="10800000">
              <a:off x="7390210" y="75934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Shape 3722"/>
            <p:cNvSpPr/>
            <p:nvPr/>
          </p:nvSpPr>
          <p:spPr>
            <a:xfrm rot="10800000">
              <a:off x="7390210" y="61320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Shape 3723"/>
            <p:cNvSpPr/>
            <p:nvPr/>
          </p:nvSpPr>
          <p:spPr>
            <a:xfrm rot="10800000">
              <a:off x="7390210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Shape 3724"/>
            <p:cNvSpPr/>
            <p:nvPr/>
          </p:nvSpPr>
          <p:spPr>
            <a:xfrm rot="10800000">
              <a:off x="7390210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Shape 3725"/>
            <p:cNvSpPr/>
            <p:nvPr/>
          </p:nvSpPr>
          <p:spPr>
            <a:xfrm rot="10800000">
              <a:off x="7244066" y="4704867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Shape 3726"/>
            <p:cNvSpPr/>
            <p:nvPr/>
          </p:nvSpPr>
          <p:spPr>
            <a:xfrm rot="10800000">
              <a:off x="7244066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Shape 3727"/>
            <p:cNvSpPr/>
            <p:nvPr/>
          </p:nvSpPr>
          <p:spPr>
            <a:xfrm rot="10800000">
              <a:off x="7244066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Shape 3728"/>
            <p:cNvSpPr/>
            <p:nvPr/>
          </p:nvSpPr>
          <p:spPr>
            <a:xfrm rot="10800000">
              <a:off x="7244066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Shape 3729"/>
            <p:cNvSpPr/>
            <p:nvPr/>
          </p:nvSpPr>
          <p:spPr>
            <a:xfrm rot="10800000">
              <a:off x="7244066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Shape 3730"/>
            <p:cNvSpPr/>
            <p:nvPr/>
          </p:nvSpPr>
          <p:spPr>
            <a:xfrm rot="10800000">
              <a:off x="7244066" y="338971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Shape 3731"/>
            <p:cNvSpPr/>
            <p:nvPr/>
          </p:nvSpPr>
          <p:spPr>
            <a:xfrm rot="10800000">
              <a:off x="7244066" y="324356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Shape 3732"/>
            <p:cNvSpPr/>
            <p:nvPr/>
          </p:nvSpPr>
          <p:spPr>
            <a:xfrm rot="10800000">
              <a:off x="7244066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Shape 3733"/>
            <p:cNvSpPr/>
            <p:nvPr/>
          </p:nvSpPr>
          <p:spPr>
            <a:xfrm rot="10800000">
              <a:off x="7244066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Shape 3734"/>
            <p:cNvSpPr/>
            <p:nvPr/>
          </p:nvSpPr>
          <p:spPr>
            <a:xfrm rot="10800000">
              <a:off x="7244066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Shape 3735"/>
            <p:cNvSpPr/>
            <p:nvPr/>
          </p:nvSpPr>
          <p:spPr>
            <a:xfrm rot="10800000">
              <a:off x="7244066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Shape 3736"/>
            <p:cNvSpPr/>
            <p:nvPr/>
          </p:nvSpPr>
          <p:spPr>
            <a:xfrm rot="10800000">
              <a:off x="7244066" y="192838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Shape 3737"/>
            <p:cNvSpPr/>
            <p:nvPr/>
          </p:nvSpPr>
          <p:spPr>
            <a:xfrm rot="10800000">
              <a:off x="7244066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Shape 3738"/>
            <p:cNvSpPr/>
            <p:nvPr/>
          </p:nvSpPr>
          <p:spPr>
            <a:xfrm rot="10800000">
              <a:off x="7244066" y="1343854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Shape 3739"/>
            <p:cNvSpPr/>
            <p:nvPr/>
          </p:nvSpPr>
          <p:spPr>
            <a:xfrm rot="10800000">
              <a:off x="7244066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Shape 3740"/>
            <p:cNvSpPr/>
            <p:nvPr/>
          </p:nvSpPr>
          <p:spPr>
            <a:xfrm rot="10800000">
              <a:off x="7244066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Shape 3741"/>
            <p:cNvSpPr/>
            <p:nvPr/>
          </p:nvSpPr>
          <p:spPr>
            <a:xfrm rot="10800000">
              <a:off x="7244066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Shape 3742"/>
            <p:cNvSpPr/>
            <p:nvPr/>
          </p:nvSpPr>
          <p:spPr>
            <a:xfrm rot="10800000">
              <a:off x="7244066" y="75934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Shape 3743"/>
            <p:cNvSpPr/>
            <p:nvPr/>
          </p:nvSpPr>
          <p:spPr>
            <a:xfrm rot="10800000">
              <a:off x="7244066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Shape 3744"/>
            <p:cNvSpPr/>
            <p:nvPr/>
          </p:nvSpPr>
          <p:spPr>
            <a:xfrm rot="10800000">
              <a:off x="7244066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Shape 3745"/>
            <p:cNvSpPr/>
            <p:nvPr/>
          </p:nvSpPr>
          <p:spPr>
            <a:xfrm rot="10800000">
              <a:off x="7097945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Shape 3746"/>
            <p:cNvSpPr/>
            <p:nvPr/>
          </p:nvSpPr>
          <p:spPr>
            <a:xfrm rot="10800000">
              <a:off x="7097945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Shape 3747"/>
            <p:cNvSpPr/>
            <p:nvPr/>
          </p:nvSpPr>
          <p:spPr>
            <a:xfrm rot="10800000">
              <a:off x="7097945" y="426648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Shape 3748"/>
            <p:cNvSpPr/>
            <p:nvPr/>
          </p:nvSpPr>
          <p:spPr>
            <a:xfrm rot="10800000">
              <a:off x="7097945" y="382809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Shape 3749"/>
            <p:cNvSpPr/>
            <p:nvPr/>
          </p:nvSpPr>
          <p:spPr>
            <a:xfrm rot="10800000">
              <a:off x="7097945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Shape 3750"/>
            <p:cNvSpPr/>
            <p:nvPr/>
          </p:nvSpPr>
          <p:spPr>
            <a:xfrm rot="10800000">
              <a:off x="7097945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Shape 3751"/>
            <p:cNvSpPr/>
            <p:nvPr/>
          </p:nvSpPr>
          <p:spPr>
            <a:xfrm rot="10800000">
              <a:off x="7097945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Shape 3752"/>
            <p:cNvSpPr/>
            <p:nvPr/>
          </p:nvSpPr>
          <p:spPr>
            <a:xfrm rot="10800000">
              <a:off x="7097945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Shape 3753"/>
            <p:cNvSpPr/>
            <p:nvPr/>
          </p:nvSpPr>
          <p:spPr>
            <a:xfrm rot="10800000">
              <a:off x="7097945" y="251291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Shape 3754"/>
            <p:cNvSpPr/>
            <p:nvPr/>
          </p:nvSpPr>
          <p:spPr>
            <a:xfrm rot="10800000">
              <a:off x="7097945" y="2366770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Shape 3755"/>
            <p:cNvSpPr/>
            <p:nvPr/>
          </p:nvSpPr>
          <p:spPr>
            <a:xfrm rot="10800000">
              <a:off x="7097945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Shape 3756"/>
            <p:cNvSpPr/>
            <p:nvPr/>
          </p:nvSpPr>
          <p:spPr>
            <a:xfrm rot="10800000">
              <a:off x="7097945" y="178226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Shape 3757"/>
            <p:cNvSpPr/>
            <p:nvPr/>
          </p:nvSpPr>
          <p:spPr>
            <a:xfrm rot="10800000">
              <a:off x="7097945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Shape 3758"/>
            <p:cNvSpPr/>
            <p:nvPr/>
          </p:nvSpPr>
          <p:spPr>
            <a:xfrm rot="10800000">
              <a:off x="7097945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Shape 3759"/>
            <p:cNvSpPr/>
            <p:nvPr/>
          </p:nvSpPr>
          <p:spPr>
            <a:xfrm rot="10800000">
              <a:off x="7097945" y="1197734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Shape 3760"/>
            <p:cNvSpPr/>
            <p:nvPr/>
          </p:nvSpPr>
          <p:spPr>
            <a:xfrm rot="10800000">
              <a:off x="7097945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Shape 3761"/>
            <p:cNvSpPr/>
            <p:nvPr/>
          </p:nvSpPr>
          <p:spPr>
            <a:xfrm rot="10800000">
              <a:off x="7097945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Shape 3762"/>
            <p:cNvSpPr/>
            <p:nvPr/>
          </p:nvSpPr>
          <p:spPr>
            <a:xfrm rot="10800000">
              <a:off x="7097945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Shape 3763"/>
            <p:cNvSpPr/>
            <p:nvPr/>
          </p:nvSpPr>
          <p:spPr>
            <a:xfrm rot="10800000">
              <a:off x="6951800" y="485101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Shape 3764"/>
            <p:cNvSpPr/>
            <p:nvPr/>
          </p:nvSpPr>
          <p:spPr>
            <a:xfrm rot="10800000">
              <a:off x="6951800" y="4704867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Shape 3765"/>
            <p:cNvSpPr/>
            <p:nvPr/>
          </p:nvSpPr>
          <p:spPr>
            <a:xfrm rot="10800000">
              <a:off x="6951800" y="426648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Shape 3766"/>
            <p:cNvSpPr/>
            <p:nvPr/>
          </p:nvSpPr>
          <p:spPr>
            <a:xfrm rot="10800000">
              <a:off x="6951800" y="3974217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Shape 3767"/>
            <p:cNvSpPr/>
            <p:nvPr/>
          </p:nvSpPr>
          <p:spPr>
            <a:xfrm rot="10800000">
              <a:off x="6951800" y="3681951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Shape 3768"/>
            <p:cNvSpPr/>
            <p:nvPr/>
          </p:nvSpPr>
          <p:spPr>
            <a:xfrm rot="10800000">
              <a:off x="6951800" y="3243566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Shape 3769"/>
            <p:cNvSpPr/>
            <p:nvPr/>
          </p:nvSpPr>
          <p:spPr>
            <a:xfrm rot="10800000">
              <a:off x="6951800" y="2951301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Shape 3770"/>
            <p:cNvSpPr/>
            <p:nvPr/>
          </p:nvSpPr>
          <p:spPr>
            <a:xfrm rot="10800000">
              <a:off x="6951800" y="2512915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Shape 3771"/>
            <p:cNvSpPr/>
            <p:nvPr/>
          </p:nvSpPr>
          <p:spPr>
            <a:xfrm rot="10800000">
              <a:off x="6951800" y="2220650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Shape 3772"/>
            <p:cNvSpPr/>
            <p:nvPr/>
          </p:nvSpPr>
          <p:spPr>
            <a:xfrm rot="10800000">
              <a:off x="6951800" y="2074529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Shape 3773"/>
            <p:cNvSpPr/>
            <p:nvPr/>
          </p:nvSpPr>
          <p:spPr>
            <a:xfrm rot="10800000">
              <a:off x="6951800" y="1782264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Shape 3774"/>
            <p:cNvSpPr/>
            <p:nvPr/>
          </p:nvSpPr>
          <p:spPr>
            <a:xfrm rot="10800000">
              <a:off x="6951800" y="1636120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Shape 3775"/>
            <p:cNvSpPr/>
            <p:nvPr/>
          </p:nvSpPr>
          <p:spPr>
            <a:xfrm rot="10800000">
              <a:off x="6951800" y="1489999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Shape 3776"/>
            <p:cNvSpPr/>
            <p:nvPr/>
          </p:nvSpPr>
          <p:spPr>
            <a:xfrm rot="10800000">
              <a:off x="6951800" y="1197734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Shape 3777"/>
            <p:cNvSpPr/>
            <p:nvPr/>
          </p:nvSpPr>
          <p:spPr>
            <a:xfrm rot="10800000">
              <a:off x="6951800" y="1051613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Shape 3778"/>
            <p:cNvSpPr/>
            <p:nvPr/>
          </p:nvSpPr>
          <p:spPr>
            <a:xfrm rot="10800000">
              <a:off x="6951800" y="613204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Shape 3779"/>
            <p:cNvSpPr/>
            <p:nvPr/>
          </p:nvSpPr>
          <p:spPr>
            <a:xfrm rot="10800000">
              <a:off x="6951800" y="320938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Shape 3780"/>
            <p:cNvSpPr/>
            <p:nvPr/>
          </p:nvSpPr>
          <p:spPr>
            <a:xfrm rot="10800000">
              <a:off x="6951800" y="174818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Shape 3781"/>
            <p:cNvSpPr/>
            <p:nvPr/>
          </p:nvSpPr>
          <p:spPr>
            <a:xfrm rot="10800000">
              <a:off x="6805680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Shape 3782"/>
            <p:cNvSpPr/>
            <p:nvPr/>
          </p:nvSpPr>
          <p:spPr>
            <a:xfrm rot="10800000">
              <a:off x="6805680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Shape 3783"/>
            <p:cNvSpPr/>
            <p:nvPr/>
          </p:nvSpPr>
          <p:spPr>
            <a:xfrm rot="10800000">
              <a:off x="6805680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Shape 3784"/>
            <p:cNvSpPr/>
            <p:nvPr/>
          </p:nvSpPr>
          <p:spPr>
            <a:xfrm rot="10800000">
              <a:off x="6805680" y="353583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Shape 3785"/>
            <p:cNvSpPr/>
            <p:nvPr/>
          </p:nvSpPr>
          <p:spPr>
            <a:xfrm rot="10800000">
              <a:off x="6805680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Shape 3786"/>
            <p:cNvSpPr/>
            <p:nvPr/>
          </p:nvSpPr>
          <p:spPr>
            <a:xfrm rot="10800000">
              <a:off x="6805680" y="222065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Shape 3787"/>
            <p:cNvSpPr/>
            <p:nvPr/>
          </p:nvSpPr>
          <p:spPr>
            <a:xfrm rot="10800000">
              <a:off x="6805680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Shape 3788"/>
            <p:cNvSpPr/>
            <p:nvPr/>
          </p:nvSpPr>
          <p:spPr>
            <a:xfrm rot="10800000">
              <a:off x="6805680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Shape 3789"/>
            <p:cNvSpPr/>
            <p:nvPr/>
          </p:nvSpPr>
          <p:spPr>
            <a:xfrm rot="10800000">
              <a:off x="6805680" y="2869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Shape 3790"/>
            <p:cNvSpPr/>
            <p:nvPr/>
          </p:nvSpPr>
          <p:spPr>
            <a:xfrm rot="10800000">
              <a:off x="6659535" y="4851012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Shape 3791"/>
            <p:cNvSpPr/>
            <p:nvPr/>
          </p:nvSpPr>
          <p:spPr>
            <a:xfrm rot="10800000">
              <a:off x="6659535" y="3974217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Shape 3792"/>
            <p:cNvSpPr/>
            <p:nvPr/>
          </p:nvSpPr>
          <p:spPr>
            <a:xfrm rot="10800000">
              <a:off x="6659535" y="3243566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Shape 3793"/>
            <p:cNvSpPr/>
            <p:nvPr/>
          </p:nvSpPr>
          <p:spPr>
            <a:xfrm rot="10800000">
              <a:off x="6659535" y="2512915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Shape 3794"/>
            <p:cNvSpPr/>
            <p:nvPr/>
          </p:nvSpPr>
          <p:spPr>
            <a:xfrm rot="10800000">
              <a:off x="6659535" y="1636120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Shape 3795"/>
            <p:cNvSpPr/>
            <p:nvPr/>
          </p:nvSpPr>
          <p:spPr>
            <a:xfrm rot="10800000">
              <a:off x="6659535" y="905469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Shape 3796"/>
            <p:cNvSpPr/>
            <p:nvPr/>
          </p:nvSpPr>
          <p:spPr>
            <a:xfrm rot="10800000">
              <a:off x="6659535" y="759348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Shape 3797"/>
            <p:cNvSpPr/>
            <p:nvPr/>
          </p:nvSpPr>
          <p:spPr>
            <a:xfrm rot="10800000">
              <a:off x="6659535" y="174818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Shape 3798"/>
            <p:cNvSpPr/>
            <p:nvPr/>
          </p:nvSpPr>
          <p:spPr>
            <a:xfrm rot="10800000">
              <a:off x="6513415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Shape 3799"/>
            <p:cNvSpPr/>
            <p:nvPr/>
          </p:nvSpPr>
          <p:spPr>
            <a:xfrm rot="10800000">
              <a:off x="6513415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Shape 3800"/>
            <p:cNvSpPr/>
            <p:nvPr/>
          </p:nvSpPr>
          <p:spPr>
            <a:xfrm rot="10800000">
              <a:off x="6513415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Shape 3801"/>
            <p:cNvSpPr/>
            <p:nvPr/>
          </p:nvSpPr>
          <p:spPr>
            <a:xfrm rot="10800000">
              <a:off x="6513415" y="148999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Shape 3802"/>
            <p:cNvSpPr/>
            <p:nvPr/>
          </p:nvSpPr>
          <p:spPr>
            <a:xfrm rot="10800000">
              <a:off x="6513415" y="90546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Shape 3803"/>
            <p:cNvSpPr/>
            <p:nvPr/>
          </p:nvSpPr>
          <p:spPr>
            <a:xfrm rot="10800000">
              <a:off x="6513415" y="174818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Shape 3804"/>
            <p:cNvSpPr/>
            <p:nvPr/>
          </p:nvSpPr>
          <p:spPr>
            <a:xfrm rot="10800000">
              <a:off x="6367294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Shape 3805"/>
            <p:cNvSpPr/>
            <p:nvPr/>
          </p:nvSpPr>
          <p:spPr>
            <a:xfrm rot="10800000">
              <a:off x="6367294" y="3681951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Shape 3806"/>
            <p:cNvSpPr/>
            <p:nvPr/>
          </p:nvSpPr>
          <p:spPr>
            <a:xfrm rot="10800000">
              <a:off x="6367294" y="2659036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Shape 3807"/>
            <p:cNvSpPr/>
            <p:nvPr/>
          </p:nvSpPr>
          <p:spPr>
            <a:xfrm rot="10800000">
              <a:off x="7536331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Shape 3808"/>
            <p:cNvSpPr/>
            <p:nvPr/>
          </p:nvSpPr>
          <p:spPr>
            <a:xfrm rot="10800000">
              <a:off x="7536331" y="4851012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Shape 3809"/>
            <p:cNvSpPr/>
            <p:nvPr/>
          </p:nvSpPr>
          <p:spPr>
            <a:xfrm rot="10800000">
              <a:off x="7536331" y="441262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Shape 3810"/>
            <p:cNvSpPr/>
            <p:nvPr/>
          </p:nvSpPr>
          <p:spPr>
            <a:xfrm rot="10800000">
              <a:off x="7536331" y="412036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Shape 3811"/>
            <p:cNvSpPr/>
            <p:nvPr/>
          </p:nvSpPr>
          <p:spPr>
            <a:xfrm rot="10800000">
              <a:off x="7536331" y="338971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Shape 3812"/>
            <p:cNvSpPr/>
            <p:nvPr/>
          </p:nvSpPr>
          <p:spPr>
            <a:xfrm rot="10800000">
              <a:off x="7536331" y="3243566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Shape 3813"/>
            <p:cNvSpPr/>
            <p:nvPr/>
          </p:nvSpPr>
          <p:spPr>
            <a:xfrm rot="10800000">
              <a:off x="7536331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Shape 3814"/>
            <p:cNvSpPr/>
            <p:nvPr/>
          </p:nvSpPr>
          <p:spPr>
            <a:xfrm rot="10800000">
              <a:off x="7536331" y="1343854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Shape 3815"/>
            <p:cNvSpPr/>
            <p:nvPr/>
          </p:nvSpPr>
          <p:spPr>
            <a:xfrm rot="10800000">
              <a:off x="7390210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Shape 3816"/>
            <p:cNvSpPr/>
            <p:nvPr/>
          </p:nvSpPr>
          <p:spPr>
            <a:xfrm rot="10800000">
              <a:off x="7390210" y="397421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Shape 3817"/>
            <p:cNvSpPr/>
            <p:nvPr/>
          </p:nvSpPr>
          <p:spPr>
            <a:xfrm rot="10800000">
              <a:off x="7390210" y="3097445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Shape 3818"/>
            <p:cNvSpPr/>
            <p:nvPr/>
          </p:nvSpPr>
          <p:spPr>
            <a:xfrm rot="10800000">
              <a:off x="7390210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Shape 3819"/>
            <p:cNvSpPr/>
            <p:nvPr/>
          </p:nvSpPr>
          <p:spPr>
            <a:xfrm rot="10800000">
              <a:off x="7390210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Shape 3820"/>
            <p:cNvSpPr/>
            <p:nvPr/>
          </p:nvSpPr>
          <p:spPr>
            <a:xfrm rot="10800000">
              <a:off x="7244066" y="499713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Shape 3821"/>
            <p:cNvSpPr/>
            <p:nvPr/>
          </p:nvSpPr>
          <p:spPr>
            <a:xfrm rot="10800000">
              <a:off x="7244066" y="4558747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Shape 3822"/>
            <p:cNvSpPr/>
            <p:nvPr/>
          </p:nvSpPr>
          <p:spPr>
            <a:xfrm rot="10800000">
              <a:off x="7244066" y="2951301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Shape 3823"/>
            <p:cNvSpPr/>
            <p:nvPr/>
          </p:nvSpPr>
          <p:spPr>
            <a:xfrm rot="10800000">
              <a:off x="7244066" y="2074529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Shape 3824"/>
            <p:cNvSpPr/>
            <p:nvPr/>
          </p:nvSpPr>
          <p:spPr>
            <a:xfrm rot="10800000">
              <a:off x="7244066" y="163612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Shape 3825"/>
            <p:cNvSpPr/>
            <p:nvPr/>
          </p:nvSpPr>
          <p:spPr>
            <a:xfrm rot="10800000">
              <a:off x="7097945" y="105161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Shape 3826"/>
            <p:cNvSpPr/>
            <p:nvPr/>
          </p:nvSpPr>
          <p:spPr>
            <a:xfrm rot="10800000">
              <a:off x="6951800" y="3828096"/>
              <a:ext cx="117892" cy="117867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Shape 3827"/>
            <p:cNvSpPr/>
            <p:nvPr/>
          </p:nvSpPr>
          <p:spPr>
            <a:xfrm rot="10800000">
              <a:off x="6951800" y="2659036"/>
              <a:ext cx="117892" cy="117892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Shape 3828"/>
            <p:cNvSpPr/>
            <p:nvPr/>
          </p:nvSpPr>
          <p:spPr>
            <a:xfrm rot="10800000">
              <a:off x="6805680" y="320938"/>
              <a:ext cx="117867" cy="117892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Shape 3829"/>
            <p:cNvSpPr/>
            <p:nvPr/>
          </p:nvSpPr>
          <p:spPr>
            <a:xfrm rot="10800000">
              <a:off x="6513415" y="2805180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Shape 3830"/>
            <p:cNvSpPr/>
            <p:nvPr/>
          </p:nvSpPr>
          <p:spPr>
            <a:xfrm rot="10800000">
              <a:off x="6367294" y="467083"/>
              <a:ext cx="117867" cy="117867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31" name="Shape 383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8300" y="320947"/>
            <a:ext cx="6761100" cy="8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020" y="1432136"/>
            <a:ext cx="6761100" cy="2980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146A3B5-4A35-4C96-94DD-DEACB1EE9C70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5" name="Shape 2955"/>
          <p:cNvGrpSpPr/>
          <p:nvPr userDrawn="1"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6" name="Shape 2956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Shape 2957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Shape 2958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Shape 2959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Shape 2960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Shape 2961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Shape 2962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2963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2964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2965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Shape 2966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Shape 2967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Shape 2968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Shape 2969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Shape 2970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Shape 2971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Shape 2972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973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2974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Shape 2975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Shape 2976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977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978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2979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Shape 2980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2981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2982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2983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Shape 2984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Shape 2985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Shape 2986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Shape 2987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Shape 2988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Shape 2989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Shape 2990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Shape 2991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Shape 2992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Shape 2993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2994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Shape 2995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Shape 2996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Shape 2997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Shape 2998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Shape 2999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Shape 3000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Shape 3001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Shape 3002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Shape 3003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Shape 3004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Shape 3005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Shape 3006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Shape 3007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Shape 3008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Shape 3009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Shape 3010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Shape 3011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Shape 3012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159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Shape 3013"/>
          <p:cNvGrpSpPr/>
          <p:nvPr userDrawn="1"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64" name="Shape 3014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Shape 3015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Shape 3016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Shape 3017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Shape 3018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Shape 3019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Shape 3020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Shape 3021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Shape 3022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Shape 3023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Shape 3024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Shape 3025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Shape 3026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Shape 3027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Shape 3028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Shape 3029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Shape 3030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Shape 3031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Shape 3032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Shape 3033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Shape 3034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Shape 3035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Shape 3036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3037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Shape 3038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Shape 3039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Shape 3040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Shape 3041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Shape 3042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Shape 3043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Shape 3044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Shape 3045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Shape 3046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Shape 3047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Shape 3048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Shape 3049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Shape 3050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Shape 3051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Shape 3052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Shape 3053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Shape 3054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Shape 3055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Shape 3056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Shape 3057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Shape 3058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3059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Shape 3060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Shape 3061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Shape 3062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Shape 3063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Shape 3064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Shape 3065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Shape 3066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Shape 3067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Shape 3068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Shape 3069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Shape 3070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Shape 3071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Shape 3072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Shape 3073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Shape 3074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Shape 3075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0B8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" name="Shape 3076"/>
          <p:cNvGrpSpPr/>
          <p:nvPr userDrawn="1"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127" name="Shape 3077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Shape 3078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Shape 3079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Shape 3080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Shape 3081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Shape 3082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Shape 3083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Shape 3084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Shape 3085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Shape 3086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Shape 3087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Shape 3088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Shape 3089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Shape 3090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Shape 3091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Shape 3092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Shape 3093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Shape 3094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Shape 3095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Shape 3096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Shape 3097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Shape 3098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Shape 3099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Shape 3100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Shape 3101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Shape 3102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Shape 3103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Shape 3104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Shape 3105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Shape 3106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Shape 3107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Shape 3108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Shape 3109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Shape 3110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Shape 3111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Shape 3112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Shape 3113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Shape 3114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Shape 3115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Shape 3116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Shape 3117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Shape 3118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Shape 3119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Shape 3120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Shape 3121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Shape 3122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Shape 3123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Shape 3124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Shape 3125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Shape 3126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Shape 3127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Shape 3128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Shape 3129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Shape 3130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Shape 3131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Shape 3132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Shape 3133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Shape 3134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Shape 3135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Shape 3136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Shape 3137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Shape 3138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Shape 3139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Shape 3140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Shape 3141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Shape 3142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Shape 3143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Shape 3144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Shape 3145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Shape 3146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Shape 3147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Shape 3148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Shape 3149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Shape 3150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Shape 3151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Shape 3152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Shape 3153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Shape 3154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Shape 3155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Shape 3156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Shape 3157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Shape 3158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Shape 3159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Shape 3160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Shape 3161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Shape 3162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Shape 3163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Shape 3164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Shape 3165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Shape 3166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Shape 3167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Shape 3168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Shape 3169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Shape 3170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Shape 3171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Shape 3172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Shape 3173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Shape 3174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Shape 3175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Shape 3176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Shape 3177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D3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Shape 3178"/>
          <p:cNvGrpSpPr/>
          <p:nvPr userDrawn="1"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29" name="Shape 3179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Shape 3180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Shape 3181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Shape 3182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Shape 3183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Shape 3184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Shape 3185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Shape 3186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Shape 3187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Shape 3188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Shape 3189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Shape 3190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Shape 3191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Shape 3192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Shape 3193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Shape 3194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Shape 3195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Shape 3196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Shape 3197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Shape 3198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Shape 3199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Shape 3200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Shape 3201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Shape 3202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Shape 3203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Shape 3204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Shape 3205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Shape 3206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Shape 3207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Shape 3208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Shape 3209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Shape 3210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Shape 3211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Shape 3212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Shape 3213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Shape 3214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Shape 3215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Shape 3216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Shape 3217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Shape 3218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Shape 3219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Shape 3220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0" t="0" r="0" b="0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Shape 3221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Shape 3222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Shape 3223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Shape 3224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Shape 3225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Shape 3226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0" t="0" r="0" b="0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Shape 3227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0" t="0" r="0" b="0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Shape 3228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0" t="0" r="0" b="0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rgbClr val="80BF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4198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B87A1"/>
              </a:buClr>
              <a:buSzPts val="3600"/>
              <a:buFont typeface="Dosis Light"/>
              <a:buNone/>
              <a:defRPr sz="36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▪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●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○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■"/>
              <a:defRPr sz="2400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1pPr>
            <a:lvl2pPr lvl="1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2pPr>
            <a:lvl3pPr lvl="2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3pPr>
            <a:lvl4pPr lvl="3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4pPr>
            <a:lvl5pPr lvl="4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5pPr>
            <a:lvl6pPr lvl="5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6pPr>
            <a:lvl7pPr lvl="6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7pPr>
            <a:lvl8pPr lvl="7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8pPr>
            <a:lvl9pPr lvl="8">
              <a:buNone/>
              <a:defRPr sz="1200">
                <a:solidFill>
                  <a:srgbClr val="0B87A1"/>
                </a:solidFill>
                <a:latin typeface="Dosis Light"/>
                <a:ea typeface="Dosis Light"/>
                <a:cs typeface="Dosis Light"/>
                <a:sym typeface="Dosis Light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7" r:id="rId2"/>
    <p:sldLayoutId id="2147483658" r:id="rId3"/>
    <p:sldLayoutId id="2147483660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" name="Shape 3836"/>
          <p:cNvSpPr txBox="1">
            <a:spLocks noGrp="1"/>
          </p:cNvSpPr>
          <p:nvPr>
            <p:ph type="ctrTitle"/>
          </p:nvPr>
        </p:nvSpPr>
        <p:spPr>
          <a:xfrm>
            <a:off x="223256" y="1137617"/>
            <a:ext cx="5892482" cy="30306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Adaptive behavior, scheduling, collectives, more tips and tricks</a:t>
            </a:r>
            <a:endParaRPr sz="4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46A3B5-4A35-4C96-94DD-DEACB1EE9C70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91531" y="579438"/>
            <a:ext cx="8049169" cy="1143000"/>
          </a:xfrm>
        </p:spPr>
        <p:txBody>
          <a:bodyPr/>
          <a:lstStyle/>
          <a:p>
            <a:r>
              <a:rPr lang="en-US" dirty="0"/>
              <a:t>Integrating morphology and ecological modeling to better predict response and recovery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648" y="1388960"/>
            <a:ext cx="6387452" cy="366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335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954" y="850901"/>
            <a:ext cx="6529388" cy="1756172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Dosis Light" panose="020B0604020202020204" charset="0"/>
              </a:rPr>
              <a:t>Modeled growth at individual plant level via mechanistic photosynthesis growth model.</a:t>
            </a:r>
          </a:p>
          <a:p>
            <a:pPr>
              <a:defRPr/>
            </a:pPr>
            <a:endParaRPr lang="en-US" dirty="0">
              <a:latin typeface="Dosis Light" panose="020B0604020202020204" charset="0"/>
            </a:endParaRPr>
          </a:p>
          <a:p>
            <a:pPr>
              <a:defRPr/>
            </a:pPr>
            <a:r>
              <a:rPr lang="en-US" dirty="0">
                <a:latin typeface="Dosis Light" panose="020B0604020202020204" charset="0"/>
              </a:rPr>
              <a:t>Three community model</a:t>
            </a:r>
          </a:p>
          <a:p>
            <a:pPr>
              <a:defRPr/>
            </a:pPr>
            <a:endParaRPr lang="en-US" dirty="0">
              <a:latin typeface="Dosis Light" panose="020B0604020202020204" charset="0"/>
            </a:endParaRPr>
          </a:p>
          <a:p>
            <a:pPr>
              <a:defRPr/>
            </a:pPr>
            <a:r>
              <a:rPr lang="en-US" dirty="0">
                <a:latin typeface="Dosis Light" panose="020B0604020202020204" charset="0"/>
              </a:rPr>
              <a:t>Foundation is built on crop models</a:t>
            </a:r>
          </a:p>
          <a:p>
            <a:pPr>
              <a:defRPr/>
            </a:pPr>
            <a:endParaRPr lang="en-US" dirty="0">
              <a:latin typeface="Dosis Light" panose="020B0604020202020204" charset="0"/>
            </a:endParaRPr>
          </a:p>
          <a:p>
            <a:pPr>
              <a:defRPr/>
            </a:pPr>
            <a:r>
              <a:rPr lang="en-US" dirty="0">
                <a:latin typeface="Dosis Light" panose="020B0604020202020204" charset="0"/>
              </a:rPr>
              <a:t>Can incorporate response to </a:t>
            </a:r>
          </a:p>
          <a:p>
            <a:pPr indent="-457200">
              <a:buNone/>
              <a:defRPr/>
            </a:pPr>
            <a:r>
              <a:rPr lang="en-US" dirty="0">
                <a:latin typeface="Dosis Light" panose="020B0604020202020204" charset="0"/>
              </a:rPr>
              <a:t>	disturbance at multiple scales </a:t>
            </a:r>
          </a:p>
          <a:p>
            <a:pPr indent="-457200">
              <a:buNone/>
              <a:defRPr/>
            </a:pPr>
            <a:r>
              <a:rPr lang="en-US" dirty="0">
                <a:latin typeface="Dosis Light" panose="020B0604020202020204" charset="0"/>
              </a:rPr>
              <a:t>	</a:t>
            </a:r>
          </a:p>
          <a:p>
            <a:pPr marL="252413" indent="-252413">
              <a:buNone/>
              <a:defRPr/>
            </a:pPr>
            <a:endParaRPr lang="en-US" dirty="0">
              <a:latin typeface="Dosis Light" panose="020B0604020202020204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218486" y="146050"/>
            <a:ext cx="6858000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33C6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33C61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33C61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33C61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33C61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b="0" dirty="0">
                <a:solidFill>
                  <a:srgbClr val="0B87A1"/>
                </a:solidFill>
                <a:latin typeface="Dosis Light" panose="020B0604020202020204" charset="0"/>
              </a:rPr>
              <a:t>Mechanistic models of plant growth</a:t>
            </a:r>
            <a:endParaRPr lang="en-US" altLang="en-US" b="0" dirty="0">
              <a:solidFill>
                <a:srgbClr val="0B87A1"/>
              </a:solidFill>
              <a:latin typeface="Dosis Light" panose="020B0604020202020204" charset="0"/>
            </a:endParaRPr>
          </a:p>
        </p:txBody>
      </p:sp>
      <p:pic>
        <p:nvPicPr>
          <p:cNvPr id="7172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990651" y="2644148"/>
            <a:ext cx="3527048" cy="2457567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1624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CSHORE-veg: vegetation dynamics</a:t>
            </a:r>
          </a:p>
        </p:txBody>
      </p:sp>
      <p:sp>
        <p:nvSpPr>
          <p:cNvPr id="4" name="Flowchart: Data 3"/>
          <p:cNvSpPr/>
          <p:nvPr/>
        </p:nvSpPr>
        <p:spPr>
          <a:xfrm>
            <a:off x="1543050" y="1600200"/>
            <a:ext cx="971550" cy="400050"/>
          </a:xfrm>
          <a:prstGeom prst="flowChartInputOutpu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88" dirty="0">
                <a:solidFill>
                  <a:srgbClr val="000000"/>
                </a:solidFill>
              </a:rPr>
              <a:t>Solar radiation</a:t>
            </a:r>
          </a:p>
        </p:txBody>
      </p:sp>
      <p:sp>
        <p:nvSpPr>
          <p:cNvPr id="5" name="Flowchart: Data 4"/>
          <p:cNvSpPr/>
          <p:nvPr/>
        </p:nvSpPr>
        <p:spPr>
          <a:xfrm>
            <a:off x="1543050" y="2137172"/>
            <a:ext cx="971550" cy="400050"/>
          </a:xfrm>
          <a:prstGeom prst="flowChartInputOutpu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88" dirty="0">
                <a:solidFill>
                  <a:srgbClr val="000000"/>
                </a:solidFill>
              </a:rPr>
              <a:t>Temp</a:t>
            </a:r>
          </a:p>
        </p:txBody>
      </p:sp>
      <p:sp>
        <p:nvSpPr>
          <p:cNvPr id="6" name="Flowchart: Data 5"/>
          <p:cNvSpPr/>
          <p:nvPr/>
        </p:nvSpPr>
        <p:spPr>
          <a:xfrm>
            <a:off x="1543050" y="2657475"/>
            <a:ext cx="971550" cy="400050"/>
          </a:xfrm>
          <a:prstGeom prst="flowChartInputOutpu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788" dirty="0">
                <a:solidFill>
                  <a:srgbClr val="000000"/>
                </a:solidFill>
              </a:rPr>
              <a:t>Veg</a:t>
            </a:r>
          </a:p>
        </p:txBody>
      </p:sp>
      <p:sp>
        <p:nvSpPr>
          <p:cNvPr id="9" name="Flowchart: Card 8"/>
          <p:cNvSpPr/>
          <p:nvPr/>
        </p:nvSpPr>
        <p:spPr>
          <a:xfrm>
            <a:off x="1543050" y="3194447"/>
            <a:ext cx="971550" cy="514350"/>
          </a:xfrm>
          <a:prstGeom prst="flowChartPunchedCard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25" dirty="0">
                <a:solidFill>
                  <a:srgbClr val="000000"/>
                </a:solidFill>
              </a:rPr>
              <a:t>Topo-bathy (from CSHORE-dune modules)</a:t>
            </a:r>
          </a:p>
        </p:txBody>
      </p:sp>
      <p:sp>
        <p:nvSpPr>
          <p:cNvPr id="10" name="Flowchart: Process 9"/>
          <p:cNvSpPr/>
          <p:nvPr/>
        </p:nvSpPr>
        <p:spPr>
          <a:xfrm>
            <a:off x="4914900" y="1739502"/>
            <a:ext cx="857250" cy="485775"/>
          </a:xfrm>
          <a:prstGeom prst="flowChartProcess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25" dirty="0">
                <a:solidFill>
                  <a:srgbClr val="000000"/>
                </a:solidFill>
              </a:rPr>
              <a:t>Mortality</a:t>
            </a:r>
          </a:p>
        </p:txBody>
      </p:sp>
      <p:sp>
        <p:nvSpPr>
          <p:cNvPr id="11" name="Flowchart: Process 10"/>
          <p:cNvSpPr/>
          <p:nvPr/>
        </p:nvSpPr>
        <p:spPr>
          <a:xfrm>
            <a:off x="4914900" y="2352674"/>
            <a:ext cx="857250" cy="485775"/>
          </a:xfrm>
          <a:prstGeom prst="flowChartProcess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25" dirty="0">
                <a:solidFill>
                  <a:srgbClr val="000000"/>
                </a:solidFill>
              </a:rPr>
              <a:t>Growth</a:t>
            </a:r>
          </a:p>
        </p:txBody>
      </p:sp>
      <p:sp>
        <p:nvSpPr>
          <p:cNvPr id="12" name="Flowchart: Process 11"/>
          <p:cNvSpPr/>
          <p:nvPr/>
        </p:nvSpPr>
        <p:spPr>
          <a:xfrm>
            <a:off x="4914900" y="2974181"/>
            <a:ext cx="857250" cy="485775"/>
          </a:xfrm>
          <a:prstGeom prst="flowChartProcess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25" dirty="0">
                <a:solidFill>
                  <a:srgbClr val="000000"/>
                </a:solidFill>
              </a:rPr>
              <a:t>Dispersal</a:t>
            </a:r>
          </a:p>
        </p:txBody>
      </p:sp>
      <p:sp>
        <p:nvSpPr>
          <p:cNvPr id="13" name="Flowchart: Process 12"/>
          <p:cNvSpPr/>
          <p:nvPr/>
        </p:nvSpPr>
        <p:spPr>
          <a:xfrm>
            <a:off x="4914900" y="3595687"/>
            <a:ext cx="857250" cy="485775"/>
          </a:xfrm>
          <a:prstGeom prst="flowChartProcess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25" dirty="0">
                <a:solidFill>
                  <a:srgbClr val="000000"/>
                </a:solidFill>
              </a:rPr>
              <a:t>Colonization</a:t>
            </a:r>
          </a:p>
        </p:txBody>
      </p:sp>
      <p:sp>
        <p:nvSpPr>
          <p:cNvPr id="14" name="Flowchart: Card 13"/>
          <p:cNvSpPr/>
          <p:nvPr/>
        </p:nvSpPr>
        <p:spPr>
          <a:xfrm>
            <a:off x="1557338" y="3845718"/>
            <a:ext cx="971550" cy="514350"/>
          </a:xfrm>
          <a:prstGeom prst="flowChartPunchedCard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25" dirty="0">
                <a:solidFill>
                  <a:srgbClr val="000000"/>
                </a:solidFill>
              </a:rPr>
              <a:t>Water levels (from CSHORE)</a:t>
            </a:r>
          </a:p>
        </p:txBody>
      </p:sp>
      <p:sp>
        <p:nvSpPr>
          <p:cNvPr id="15" name="Flowchart: Decision 14"/>
          <p:cNvSpPr/>
          <p:nvPr/>
        </p:nvSpPr>
        <p:spPr>
          <a:xfrm>
            <a:off x="3943350" y="1766887"/>
            <a:ext cx="685800" cy="428625"/>
          </a:xfrm>
          <a:prstGeom prst="flowChartDecision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75" dirty="0">
                <a:solidFill>
                  <a:srgbClr val="000000"/>
                </a:solidFill>
              </a:rPr>
              <a:t>Survive?</a:t>
            </a:r>
          </a:p>
        </p:txBody>
      </p:sp>
      <p:grpSp>
        <p:nvGrpSpPr>
          <p:cNvPr id="149" name="Group 148"/>
          <p:cNvGrpSpPr/>
          <p:nvPr/>
        </p:nvGrpSpPr>
        <p:grpSpPr>
          <a:xfrm>
            <a:off x="2514600" y="3036094"/>
            <a:ext cx="1028700" cy="1351120"/>
            <a:chOff x="1828800" y="4048125"/>
            <a:chExt cx="1371600" cy="1801493"/>
          </a:xfrm>
        </p:grpSpPr>
        <p:sp>
          <p:nvSpPr>
            <p:cNvPr id="29" name="Flowchart: Alternate Process 28"/>
            <p:cNvSpPr/>
            <p:nvPr/>
          </p:nvSpPr>
          <p:spPr>
            <a:xfrm>
              <a:off x="2286000" y="4048125"/>
              <a:ext cx="914400" cy="481330"/>
            </a:xfrm>
            <a:prstGeom prst="flowChartAlternateProcess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25" dirty="0">
                  <a:solidFill>
                    <a:srgbClr val="000000"/>
                  </a:solidFill>
                </a:rPr>
                <a:t>Elevation</a:t>
              </a:r>
            </a:p>
          </p:txBody>
        </p:sp>
        <p:sp>
          <p:nvSpPr>
            <p:cNvPr id="30" name="Flowchart: Alternate Process 29"/>
            <p:cNvSpPr/>
            <p:nvPr/>
          </p:nvSpPr>
          <p:spPr>
            <a:xfrm>
              <a:off x="2286000" y="4704397"/>
              <a:ext cx="914400" cy="481330"/>
            </a:xfrm>
            <a:prstGeom prst="flowChartAlternateProcess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25" dirty="0">
                  <a:solidFill>
                    <a:srgbClr val="000000"/>
                  </a:solidFill>
                </a:rPr>
                <a:t>Erosion &amp; burial</a:t>
              </a:r>
            </a:p>
          </p:txBody>
        </p:sp>
        <p:sp>
          <p:nvSpPr>
            <p:cNvPr id="31" name="Flowchart: Alternate Process 30"/>
            <p:cNvSpPr/>
            <p:nvPr/>
          </p:nvSpPr>
          <p:spPr>
            <a:xfrm>
              <a:off x="2286000" y="5368288"/>
              <a:ext cx="914400" cy="481330"/>
            </a:xfrm>
            <a:prstGeom prst="flowChartAlternateProcess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25" dirty="0">
                  <a:solidFill>
                    <a:srgbClr val="000000"/>
                  </a:solidFill>
                </a:rPr>
                <a:t>Distance from shore</a:t>
              </a:r>
            </a:p>
          </p:txBody>
        </p:sp>
        <p:cxnSp>
          <p:nvCxnSpPr>
            <p:cNvPr id="33" name="Elbow Connector 32"/>
            <p:cNvCxnSpPr>
              <a:stCxn id="9" idx="3"/>
              <a:endCxn id="29" idx="1"/>
            </p:cNvCxnSpPr>
            <p:nvPr/>
          </p:nvCxnSpPr>
          <p:spPr>
            <a:xfrm flipV="1">
              <a:off x="1828800" y="4288790"/>
              <a:ext cx="457200" cy="313372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Elbow Connector 34"/>
            <p:cNvCxnSpPr>
              <a:stCxn id="9" idx="3"/>
              <a:endCxn id="30" idx="1"/>
            </p:cNvCxnSpPr>
            <p:nvPr/>
          </p:nvCxnSpPr>
          <p:spPr>
            <a:xfrm>
              <a:off x="1828800" y="4602162"/>
              <a:ext cx="457200" cy="34290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Elbow Connector 37"/>
            <p:cNvCxnSpPr>
              <a:stCxn id="9" idx="3"/>
              <a:endCxn id="31" idx="1"/>
            </p:cNvCxnSpPr>
            <p:nvPr/>
          </p:nvCxnSpPr>
          <p:spPr>
            <a:xfrm>
              <a:off x="1828800" y="4602162"/>
              <a:ext cx="457200" cy="1006791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Elbow Connector 40"/>
            <p:cNvCxnSpPr>
              <a:stCxn id="14" idx="3"/>
              <a:endCxn id="31" idx="1"/>
            </p:cNvCxnSpPr>
            <p:nvPr/>
          </p:nvCxnSpPr>
          <p:spPr>
            <a:xfrm>
              <a:off x="1847850" y="5470524"/>
              <a:ext cx="438150" cy="138429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44" name="Elbow Connector 43"/>
          <p:cNvCxnSpPr/>
          <p:nvPr/>
        </p:nvCxnSpPr>
        <p:spPr>
          <a:xfrm flipV="1">
            <a:off x="2415065" y="1957090"/>
            <a:ext cx="1525905" cy="35599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Elbow Connector 46"/>
          <p:cNvCxnSpPr/>
          <p:nvPr/>
        </p:nvCxnSpPr>
        <p:spPr>
          <a:xfrm flipV="1">
            <a:off x="2422923" y="1959530"/>
            <a:ext cx="1525905" cy="87630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Elbow Connector 49"/>
          <p:cNvCxnSpPr>
            <a:stCxn id="31" idx="3"/>
            <a:endCxn id="15" idx="2"/>
          </p:cNvCxnSpPr>
          <p:nvPr/>
        </p:nvCxnSpPr>
        <p:spPr>
          <a:xfrm flipV="1">
            <a:off x="3543300" y="2195512"/>
            <a:ext cx="742950" cy="201120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Elbow Connector 52"/>
          <p:cNvCxnSpPr>
            <a:stCxn id="30" idx="3"/>
            <a:endCxn id="15" idx="2"/>
          </p:cNvCxnSpPr>
          <p:nvPr/>
        </p:nvCxnSpPr>
        <p:spPr>
          <a:xfrm flipV="1">
            <a:off x="3543300" y="2195512"/>
            <a:ext cx="742950" cy="151328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Elbow Connector 56"/>
          <p:cNvCxnSpPr>
            <a:stCxn id="29" idx="3"/>
            <a:endCxn id="15" idx="2"/>
          </p:cNvCxnSpPr>
          <p:nvPr/>
        </p:nvCxnSpPr>
        <p:spPr>
          <a:xfrm flipV="1">
            <a:off x="3543300" y="2195512"/>
            <a:ext cx="742950" cy="102108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Elbow Connector 60"/>
          <p:cNvCxnSpPr/>
          <p:nvPr/>
        </p:nvCxnSpPr>
        <p:spPr>
          <a:xfrm flipV="1">
            <a:off x="2418874" y="2194618"/>
            <a:ext cx="1868805" cy="66198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Elbow Connector 63"/>
          <p:cNvCxnSpPr>
            <a:stCxn id="15" idx="3"/>
            <a:endCxn id="10" idx="1"/>
          </p:cNvCxnSpPr>
          <p:nvPr/>
        </p:nvCxnSpPr>
        <p:spPr>
          <a:xfrm>
            <a:off x="4629150" y="1981200"/>
            <a:ext cx="285750" cy="119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86" name="Group 85"/>
          <p:cNvGrpSpPr/>
          <p:nvPr/>
        </p:nvGrpSpPr>
        <p:grpSpPr>
          <a:xfrm>
            <a:off x="2423635" y="1778554"/>
            <a:ext cx="2930843" cy="1057272"/>
            <a:chOff x="1699260" y="2400302"/>
            <a:chExt cx="3907791" cy="1409698"/>
          </a:xfrm>
        </p:grpSpPr>
        <p:cxnSp>
          <p:nvCxnSpPr>
            <p:cNvPr id="69" name="Elbow Connector 68"/>
            <p:cNvCxnSpPr>
              <a:stCxn id="10" idx="2"/>
              <a:endCxn id="11" idx="0"/>
            </p:cNvCxnSpPr>
            <p:nvPr/>
          </p:nvCxnSpPr>
          <p:spPr>
            <a:xfrm rot="5400000">
              <a:off x="5515769" y="3051967"/>
              <a:ext cx="169863" cy="12700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Elbow Connector 75"/>
            <p:cNvCxnSpPr>
              <a:stCxn id="4" idx="5"/>
              <a:endCxn id="11" idx="1"/>
            </p:cNvCxnSpPr>
            <p:nvPr/>
          </p:nvCxnSpPr>
          <p:spPr>
            <a:xfrm>
              <a:off x="1699260" y="2400300"/>
              <a:ext cx="3329940" cy="1060449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Elbow Connector 79"/>
            <p:cNvCxnSpPr>
              <a:stCxn id="5" idx="5"/>
              <a:endCxn id="11" idx="1"/>
            </p:cNvCxnSpPr>
            <p:nvPr/>
          </p:nvCxnSpPr>
          <p:spPr>
            <a:xfrm>
              <a:off x="1699260" y="3116262"/>
              <a:ext cx="3329940" cy="344487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Elbow Connector 82"/>
            <p:cNvCxnSpPr>
              <a:stCxn id="6" idx="5"/>
              <a:endCxn id="11" idx="1"/>
            </p:cNvCxnSpPr>
            <p:nvPr/>
          </p:nvCxnSpPr>
          <p:spPr>
            <a:xfrm flipV="1">
              <a:off x="1699260" y="3460749"/>
              <a:ext cx="3329940" cy="349251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2417445" y="2839550"/>
            <a:ext cx="2930844" cy="373858"/>
            <a:chOff x="1699260" y="3790948"/>
            <a:chExt cx="3907791" cy="498477"/>
          </a:xfrm>
        </p:grpSpPr>
        <p:cxnSp>
          <p:nvCxnSpPr>
            <p:cNvPr id="87" name="Elbow Connector 86"/>
            <p:cNvCxnSpPr>
              <a:stCxn id="11" idx="2"/>
              <a:endCxn id="12" idx="0"/>
            </p:cNvCxnSpPr>
            <p:nvPr/>
          </p:nvCxnSpPr>
          <p:spPr>
            <a:xfrm rot="5400000">
              <a:off x="5510213" y="3875086"/>
              <a:ext cx="180975" cy="12700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0" name="Elbow Connector 89"/>
            <p:cNvCxnSpPr>
              <a:stCxn id="6" idx="5"/>
              <a:endCxn id="12" idx="1"/>
            </p:cNvCxnSpPr>
            <p:nvPr/>
          </p:nvCxnSpPr>
          <p:spPr>
            <a:xfrm>
              <a:off x="1699260" y="3810000"/>
              <a:ext cx="3329940" cy="479424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2420779" y="2852144"/>
            <a:ext cx="2930843" cy="981074"/>
            <a:chOff x="1699260" y="3809998"/>
            <a:chExt cx="3907791" cy="1308099"/>
          </a:xfrm>
        </p:grpSpPr>
        <p:cxnSp>
          <p:nvCxnSpPr>
            <p:cNvPr id="94" name="Elbow Connector 93"/>
            <p:cNvCxnSpPr>
              <a:stCxn id="12" idx="2"/>
              <a:endCxn id="13" idx="0"/>
            </p:cNvCxnSpPr>
            <p:nvPr/>
          </p:nvCxnSpPr>
          <p:spPr>
            <a:xfrm rot="5400000">
              <a:off x="5510213" y="4703761"/>
              <a:ext cx="180975" cy="12700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Elbow Connector 98"/>
            <p:cNvCxnSpPr>
              <a:stCxn id="6" idx="5"/>
              <a:endCxn id="13" idx="1"/>
            </p:cNvCxnSpPr>
            <p:nvPr/>
          </p:nvCxnSpPr>
          <p:spPr>
            <a:xfrm>
              <a:off x="1699260" y="3810000"/>
              <a:ext cx="3329940" cy="1308099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9" name="Group 128"/>
          <p:cNvGrpSpPr/>
          <p:nvPr/>
        </p:nvGrpSpPr>
        <p:grpSpPr>
          <a:xfrm>
            <a:off x="2417445" y="2858335"/>
            <a:ext cx="4211955" cy="1349215"/>
            <a:chOff x="1699260" y="3810000"/>
            <a:chExt cx="5615940" cy="1798953"/>
          </a:xfrm>
        </p:grpSpPr>
        <p:sp>
          <p:nvSpPr>
            <p:cNvPr id="103" name="Flowchart: Decision 102"/>
            <p:cNvSpPr/>
            <p:nvPr/>
          </p:nvSpPr>
          <p:spPr>
            <a:xfrm>
              <a:off x="6400800" y="4418647"/>
              <a:ext cx="914400" cy="571500"/>
            </a:xfrm>
            <a:prstGeom prst="flowChartDecision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375" dirty="0">
                  <a:solidFill>
                    <a:srgbClr val="000000"/>
                  </a:solidFill>
                </a:rPr>
                <a:t>Survive?</a:t>
              </a:r>
            </a:p>
          </p:txBody>
        </p:sp>
        <p:cxnSp>
          <p:nvCxnSpPr>
            <p:cNvPr id="104" name="Elbow Connector 103"/>
            <p:cNvCxnSpPr>
              <a:stCxn id="29" idx="3"/>
              <a:endCxn id="103" idx="2"/>
            </p:cNvCxnSpPr>
            <p:nvPr/>
          </p:nvCxnSpPr>
          <p:spPr>
            <a:xfrm>
              <a:off x="3200400" y="4288790"/>
              <a:ext cx="3657600" cy="701357"/>
            </a:xfrm>
            <a:prstGeom prst="bentConnector4">
              <a:avLst>
                <a:gd name="adj1" fmla="val 43750"/>
                <a:gd name="adj2" fmla="val 186918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Elbow Connector 109"/>
            <p:cNvCxnSpPr>
              <a:stCxn id="30" idx="3"/>
              <a:endCxn id="103" idx="2"/>
            </p:cNvCxnSpPr>
            <p:nvPr/>
          </p:nvCxnSpPr>
          <p:spPr>
            <a:xfrm>
              <a:off x="3200400" y="4945062"/>
              <a:ext cx="3657600" cy="45085"/>
            </a:xfrm>
            <a:prstGeom prst="bentConnector4">
              <a:avLst>
                <a:gd name="adj1" fmla="val 43750"/>
                <a:gd name="adj2" fmla="val 147323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4" name="Elbow Connector 113"/>
            <p:cNvCxnSpPr>
              <a:stCxn id="31" idx="3"/>
              <a:endCxn id="103" idx="2"/>
            </p:cNvCxnSpPr>
            <p:nvPr/>
          </p:nvCxnSpPr>
          <p:spPr>
            <a:xfrm flipV="1">
              <a:off x="3200400" y="4990147"/>
              <a:ext cx="3657600" cy="618806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Elbow Connector 118"/>
            <p:cNvCxnSpPr>
              <a:stCxn id="6" idx="5"/>
              <a:endCxn id="103" idx="2"/>
            </p:cNvCxnSpPr>
            <p:nvPr/>
          </p:nvCxnSpPr>
          <p:spPr>
            <a:xfrm>
              <a:off x="1699260" y="3810000"/>
              <a:ext cx="5158740" cy="1180147"/>
            </a:xfrm>
            <a:prstGeom prst="bentConnector4">
              <a:avLst>
                <a:gd name="adj1" fmla="val 44313"/>
                <a:gd name="adj2" fmla="val 15246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3" name="Elbow Connector 122"/>
            <p:cNvCxnSpPr>
              <a:stCxn id="12" idx="3"/>
              <a:endCxn id="103" idx="1"/>
            </p:cNvCxnSpPr>
            <p:nvPr/>
          </p:nvCxnSpPr>
          <p:spPr>
            <a:xfrm>
              <a:off x="6172200" y="4289424"/>
              <a:ext cx="228600" cy="414973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6" name="Elbow Connector 125"/>
            <p:cNvCxnSpPr>
              <a:stCxn id="13" idx="3"/>
              <a:endCxn id="103" idx="1"/>
            </p:cNvCxnSpPr>
            <p:nvPr/>
          </p:nvCxnSpPr>
          <p:spPr>
            <a:xfrm flipV="1">
              <a:off x="6172200" y="4704397"/>
              <a:ext cx="228600" cy="413702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8" name="Group 147"/>
          <p:cNvGrpSpPr/>
          <p:nvPr/>
        </p:nvGrpSpPr>
        <p:grpSpPr>
          <a:xfrm>
            <a:off x="5772147" y="1766887"/>
            <a:ext cx="2109786" cy="2049662"/>
            <a:chOff x="6172200" y="2355849"/>
            <a:chExt cx="2813049" cy="2732882"/>
          </a:xfrm>
        </p:grpSpPr>
        <p:sp>
          <p:nvSpPr>
            <p:cNvPr id="130" name="Flowchart: Card 129"/>
            <p:cNvSpPr/>
            <p:nvPr/>
          </p:nvSpPr>
          <p:spPr>
            <a:xfrm>
              <a:off x="7505700" y="2355849"/>
              <a:ext cx="1181100" cy="572418"/>
            </a:xfrm>
            <a:prstGeom prst="flowChartPunchedCard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rgbClr val="000000"/>
                  </a:solidFill>
                </a:rPr>
                <a:t>Biomass</a:t>
              </a:r>
            </a:p>
          </p:txBody>
        </p:sp>
        <p:cxnSp>
          <p:nvCxnSpPr>
            <p:cNvPr id="131" name="Elbow Connector 130"/>
            <p:cNvCxnSpPr>
              <a:stCxn id="103" idx="3"/>
              <a:endCxn id="130" idx="1"/>
            </p:cNvCxnSpPr>
            <p:nvPr/>
          </p:nvCxnSpPr>
          <p:spPr>
            <a:xfrm flipV="1">
              <a:off x="7315200" y="2642058"/>
              <a:ext cx="190500" cy="2063450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5" name="Elbow Connector 134"/>
            <p:cNvCxnSpPr>
              <a:stCxn id="11" idx="3"/>
              <a:endCxn id="130" idx="1"/>
            </p:cNvCxnSpPr>
            <p:nvPr/>
          </p:nvCxnSpPr>
          <p:spPr>
            <a:xfrm flipV="1">
              <a:off x="6172200" y="2642058"/>
              <a:ext cx="1333500" cy="818691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8" name="Flowchart: Off-page Connector 137"/>
            <p:cNvSpPr/>
            <p:nvPr/>
          </p:nvSpPr>
          <p:spPr>
            <a:xfrm>
              <a:off x="7543802" y="3551359"/>
              <a:ext cx="1022350" cy="707902"/>
            </a:xfrm>
            <a:prstGeom prst="flowChartOffpageConnector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25" dirty="0">
                  <a:solidFill>
                    <a:srgbClr val="000000"/>
                  </a:solidFill>
                </a:rPr>
                <a:t>CSHORE</a:t>
              </a:r>
            </a:p>
          </p:txBody>
        </p:sp>
        <p:sp>
          <p:nvSpPr>
            <p:cNvPr id="140" name="Flowchart: Off-page Connector 139"/>
            <p:cNvSpPr/>
            <p:nvPr/>
          </p:nvSpPr>
          <p:spPr>
            <a:xfrm>
              <a:off x="8147049" y="4458493"/>
              <a:ext cx="838200" cy="630238"/>
            </a:xfrm>
            <a:prstGeom prst="flowChartOffpageConnector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25" dirty="0">
                  <a:solidFill>
                    <a:srgbClr val="000000"/>
                  </a:solidFill>
                </a:rPr>
                <a:t>Dune module</a:t>
              </a:r>
            </a:p>
          </p:txBody>
        </p:sp>
        <p:cxnSp>
          <p:nvCxnSpPr>
            <p:cNvPr id="141" name="Elbow Connector 140"/>
            <p:cNvCxnSpPr>
              <a:stCxn id="130" idx="2"/>
              <a:endCxn id="138" idx="0"/>
            </p:cNvCxnSpPr>
            <p:nvPr/>
          </p:nvCxnSpPr>
          <p:spPr>
            <a:xfrm rot="5400000">
              <a:off x="7764069" y="3219175"/>
              <a:ext cx="623092" cy="41275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Elbow Connector 143"/>
            <p:cNvCxnSpPr>
              <a:stCxn id="130" idx="2"/>
              <a:endCxn id="140" idx="0"/>
            </p:cNvCxnSpPr>
            <p:nvPr/>
          </p:nvCxnSpPr>
          <p:spPr>
            <a:xfrm rot="16200000" flipH="1">
              <a:off x="7566086" y="3458430"/>
              <a:ext cx="1530226" cy="469899"/>
            </a:xfrm>
            <a:prstGeom prst="bentConnector3">
              <a:avLst>
                <a:gd name="adj1" fmla="val 195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31808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46A3B5-4A35-4C96-94DD-DEACB1EE9C70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57200" y="88073"/>
            <a:ext cx="6761100" cy="857400"/>
          </a:xfrm>
        </p:spPr>
        <p:txBody>
          <a:bodyPr/>
          <a:lstStyle/>
          <a:p>
            <a:r>
              <a:rPr lang="en-US" dirty="0"/>
              <a:t>Community-specific survival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half" idx="1"/>
          </p:nvPr>
        </p:nvSpPr>
        <p:spPr>
          <a:xfrm>
            <a:off x="194155" y="910578"/>
            <a:ext cx="4038600" cy="2914650"/>
          </a:xfrm>
        </p:spPr>
        <p:txBody>
          <a:bodyPr/>
          <a:lstStyle/>
          <a:p>
            <a:r>
              <a:rPr lang="en-US" sz="1600" dirty="0"/>
              <a:t>3 communities (growth habit and function)</a:t>
            </a:r>
          </a:p>
          <a:p>
            <a:pPr lvl="1"/>
            <a:r>
              <a:rPr lang="en-US" sz="1600" dirty="0"/>
              <a:t>Burial tolerant dune-builders (i.e. </a:t>
            </a:r>
            <a:r>
              <a:rPr lang="en-US" sz="1600" i="1" dirty="0" err="1"/>
              <a:t>Ammophila</a:t>
            </a:r>
            <a:r>
              <a:rPr lang="en-US" sz="1600" i="1" dirty="0"/>
              <a:t> spp.</a:t>
            </a:r>
            <a:r>
              <a:rPr lang="en-US" sz="1600" dirty="0"/>
              <a:t>)</a:t>
            </a:r>
          </a:p>
          <a:p>
            <a:pPr lvl="1"/>
            <a:r>
              <a:rPr lang="en-US" sz="1600" dirty="0"/>
              <a:t>Burial tolerant dune stabilizers (swale species, bryophytes, various sparse perennials)</a:t>
            </a:r>
          </a:p>
          <a:p>
            <a:pPr lvl="1"/>
            <a:r>
              <a:rPr lang="en-US" sz="1600" dirty="0"/>
              <a:t>Burial intolerant dune stabilizers (i.e. </a:t>
            </a:r>
            <a:r>
              <a:rPr lang="en-US" sz="1600" i="1" dirty="0" err="1"/>
              <a:t>Myrica</a:t>
            </a:r>
            <a:r>
              <a:rPr lang="en-US" sz="1600" i="1" dirty="0"/>
              <a:t> spp.</a:t>
            </a:r>
            <a:r>
              <a:rPr lang="en-US" sz="1600" dirty="0"/>
              <a:t>)</a:t>
            </a:r>
          </a:p>
          <a:p>
            <a:r>
              <a:rPr lang="en-US" sz="1600" dirty="0"/>
              <a:t>3 mortality mechanisms</a:t>
            </a:r>
          </a:p>
          <a:p>
            <a:pPr lvl="1"/>
            <a:r>
              <a:rPr lang="en-US" sz="1600" dirty="0"/>
              <a:t>Elevation (surrogate for flood tolerance</a:t>
            </a:r>
          </a:p>
          <a:p>
            <a:pPr lvl="1"/>
            <a:r>
              <a:rPr lang="en-US" sz="1600" dirty="0"/>
              <a:t>Distance from shore (surrogate for salt spray tolerance)</a:t>
            </a:r>
          </a:p>
          <a:p>
            <a:pPr lvl="1"/>
            <a:r>
              <a:rPr lang="en-US" sz="1600" dirty="0"/>
              <a:t>Burial/erosion</a:t>
            </a:r>
          </a:p>
        </p:txBody>
      </p:sp>
      <p:pic>
        <p:nvPicPr>
          <p:cNvPr id="15" name="Content Placeholder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3789" y="910578"/>
            <a:ext cx="1882571" cy="128857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1163" y="2256300"/>
            <a:ext cx="1879429" cy="1287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3790" y="3600451"/>
            <a:ext cx="1882571" cy="1290143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6515100" y="1293093"/>
            <a:ext cx="1257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Elevation – hyperbolic tangent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502196" y="2553551"/>
            <a:ext cx="1257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Distance – generalized logistic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502196" y="3899272"/>
            <a:ext cx="1257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∆</a:t>
            </a:r>
            <a:r>
              <a:rPr lang="en-US" sz="1200" i="1" dirty="0"/>
              <a:t>z </a:t>
            </a:r>
            <a:r>
              <a:rPr lang="en-US" sz="1200" dirty="0"/>
              <a:t>(±) – hyperbolic tangent</a:t>
            </a:r>
          </a:p>
        </p:txBody>
      </p:sp>
    </p:spTree>
    <p:extLst>
      <p:ext uri="{BB962C8B-B14F-4D97-AF65-F5344CB8AC3E}">
        <p14:creationId xmlns:p14="http://schemas.microsoft.com/office/powerpoint/2010/main" val="35436688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2" name="Shape 389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91531" y="842399"/>
            <a:ext cx="7119937" cy="361315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en-US" sz="2400" dirty="0">
                <a:solidFill>
                  <a:schemeClr val="bg1"/>
                </a:solidFill>
                <a:latin typeface="Dosis Light" panose="020B0604020202020204" charset="0"/>
              </a:rPr>
              <a:t>Plant dispersal is poorly understood, but necessary to incorporate in predictive models</a:t>
            </a:r>
          </a:p>
          <a:p>
            <a:endParaRPr lang="en-US" altLang="en-US" sz="2400" dirty="0">
              <a:solidFill>
                <a:schemeClr val="bg1"/>
              </a:solidFill>
              <a:latin typeface="Dosis Light" panose="020B0604020202020204" charset="0"/>
            </a:endParaRPr>
          </a:p>
          <a:p>
            <a:r>
              <a:rPr lang="en-US" altLang="en-US" sz="2400" dirty="0">
                <a:solidFill>
                  <a:schemeClr val="bg1"/>
                </a:solidFill>
                <a:latin typeface="Dosis Light" panose="020B0604020202020204" charset="0"/>
              </a:rPr>
              <a:t>Developed an approach to capture spatial dynamics of plants matrix-based nearest-neighbor, dependent on size and age of plant</a:t>
            </a:r>
          </a:p>
          <a:p>
            <a:endParaRPr lang="en-US" altLang="en-US" sz="2400" dirty="0">
              <a:solidFill>
                <a:schemeClr val="bg1"/>
              </a:solidFill>
              <a:latin typeface="Dosis Light" panose="020B0604020202020204" charset="0"/>
            </a:endParaRPr>
          </a:p>
          <a:p>
            <a:pPr lvl="1"/>
            <a:endParaRPr lang="en-US" altLang="en-US" sz="2400" dirty="0">
              <a:solidFill>
                <a:schemeClr val="bg1"/>
              </a:solidFill>
              <a:latin typeface="Dosis Light" panose="020B0604020202020204" charset="0"/>
            </a:endParaRPr>
          </a:p>
          <a:p>
            <a:endParaRPr lang="en-US" altLang="en-US" sz="2400" dirty="0">
              <a:solidFill>
                <a:schemeClr val="bg1"/>
              </a:solidFill>
              <a:latin typeface="Dosis Light" panose="020B0604020202020204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 bwMode="auto">
          <a:xfrm>
            <a:off x="-419100" y="80399"/>
            <a:ext cx="91440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33C6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33C61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33C61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33C61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033C61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sz="2800" b="0" i="1" kern="0" dirty="0">
                <a:solidFill>
                  <a:schemeClr val="bg1"/>
                </a:solidFill>
                <a:latin typeface="Dosis Light" panose="020B0604020202020204" charset="0"/>
              </a:rPr>
              <a:t>Modeling spatial dynamics of vegetation</a:t>
            </a:r>
            <a:endParaRPr lang="en-US" altLang="en-US" sz="2800" b="0" kern="0" dirty="0">
              <a:solidFill>
                <a:schemeClr val="bg1"/>
              </a:solidFill>
              <a:latin typeface="Dosis Light" panose="020B0604020202020204" charset="0"/>
            </a:endParaRPr>
          </a:p>
        </p:txBody>
      </p:sp>
      <p:pic>
        <p:nvPicPr>
          <p:cNvPr id="26" name="Picture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389" t="13171" r="18878" b="3633"/>
          <a:stretch>
            <a:fillRect/>
          </a:stretch>
        </p:blipFill>
        <p:spPr bwMode="auto">
          <a:xfrm>
            <a:off x="3055938" y="2779152"/>
            <a:ext cx="2391351" cy="2334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lotvegtyp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80696" y="625857"/>
            <a:ext cx="3438907" cy="257918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342750"/>
            <a:ext cx="6761100" cy="857400"/>
          </a:xfrm>
        </p:spPr>
        <p:txBody>
          <a:bodyPr/>
          <a:lstStyle/>
          <a:p>
            <a:r>
              <a:rPr lang="en-US" dirty="0"/>
              <a:t>CSHORE-veg: vegetation evolution validation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144049" y="1243388"/>
            <a:ext cx="4336647" cy="2914650"/>
          </a:xfrm>
        </p:spPr>
        <p:txBody>
          <a:bodyPr/>
          <a:lstStyle/>
          <a:p>
            <a:r>
              <a:rPr lang="en-US" dirty="0"/>
              <a:t>Testing: </a:t>
            </a:r>
          </a:p>
          <a:p>
            <a:pPr lvl="1"/>
            <a:r>
              <a:rPr lang="en-US" dirty="0"/>
              <a:t>Randomly seed vegetation over known domain</a:t>
            </a:r>
          </a:p>
          <a:p>
            <a:pPr lvl="1"/>
            <a:r>
              <a:rPr lang="en-US" dirty="0"/>
              <a:t>Check if evolution results in observed condition</a:t>
            </a:r>
          </a:p>
          <a:p>
            <a:r>
              <a:rPr lang="en-US" dirty="0"/>
              <a:t>Initial results: Model diffuses towards dominance of dune vegetation</a:t>
            </a:r>
          </a:p>
        </p:txBody>
      </p:sp>
      <p:pic>
        <p:nvPicPr>
          <p:cNvPr id="7" name="Content Placeholder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9902" y="2956142"/>
            <a:ext cx="2830699" cy="2187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180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4300" y="0"/>
            <a:ext cx="8229600" cy="1143000"/>
          </a:xfrm>
        </p:spPr>
        <p:txBody>
          <a:bodyPr/>
          <a:lstStyle/>
          <a:p>
            <a:r>
              <a:rPr lang="en-US" dirty="0"/>
              <a:t>Integrating the elements…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1"/>
          </p:nvPr>
        </p:nvSpPr>
        <p:spPr>
          <a:xfrm>
            <a:off x="114300" y="1257300"/>
            <a:ext cx="4724400" cy="3886200"/>
          </a:xfrm>
        </p:spPr>
        <p:txBody>
          <a:bodyPr/>
          <a:lstStyle/>
          <a:p>
            <a:r>
              <a:rPr lang="en-US" sz="2000" dirty="0"/>
              <a:t>Vegetation can shape the response of the beach-dune system and alter the vulnerability to future storm events</a:t>
            </a:r>
          </a:p>
          <a:p>
            <a:r>
              <a:rPr lang="en-US" sz="2000" dirty="0"/>
              <a:t>We can alter storm frequency/intensity and SLR rate to determine how  vegetation patterns may change</a:t>
            </a:r>
          </a:p>
          <a:p>
            <a:r>
              <a:rPr lang="en-US" sz="2000" dirty="0"/>
              <a:t>Future work – improve probabilistic predictive capabilities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3799" y="1404610"/>
            <a:ext cx="3176100" cy="380210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838700" y="1079500"/>
            <a:ext cx="2981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/>
              <a:t>20-yr </a:t>
            </a:r>
            <a:r>
              <a:rPr lang="en-US" sz="1400" b="1" u="sng" dirty="0" err="1"/>
              <a:t>hindcast</a:t>
            </a:r>
            <a:r>
              <a:rPr lang="en-US" sz="1400" b="1" u="sng" dirty="0"/>
              <a:t> run of shore position without dune recovery</a:t>
            </a:r>
          </a:p>
        </p:txBody>
      </p:sp>
    </p:spTree>
    <p:extLst>
      <p:ext uri="{BB962C8B-B14F-4D97-AF65-F5344CB8AC3E}">
        <p14:creationId xmlns:p14="http://schemas.microsoft.com/office/powerpoint/2010/main" val="9720016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8" name="Shape 4038"/>
          <p:cNvSpPr txBox="1">
            <a:spLocks noGrp="1"/>
          </p:cNvSpPr>
          <p:nvPr>
            <p:ph type="ctrTitle" idx="4294967295"/>
          </p:nvPr>
        </p:nvSpPr>
        <p:spPr>
          <a:xfrm>
            <a:off x="685800" y="745150"/>
            <a:ext cx="4863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bg1"/>
                </a:solidFill>
              </a:rPr>
              <a:t>THANKS!</a:t>
            </a:r>
            <a:endParaRPr sz="6000" dirty="0">
              <a:solidFill>
                <a:schemeClr val="bg1"/>
              </a:solidFill>
            </a:endParaRPr>
          </a:p>
        </p:txBody>
      </p:sp>
      <p:sp>
        <p:nvSpPr>
          <p:cNvPr id="4039" name="Shape 4039"/>
          <p:cNvSpPr txBox="1">
            <a:spLocks noGrp="1"/>
          </p:cNvSpPr>
          <p:nvPr>
            <p:ph type="subTitle" idx="4294967295"/>
          </p:nvPr>
        </p:nvSpPr>
        <p:spPr>
          <a:xfrm>
            <a:off x="685800" y="1944725"/>
            <a:ext cx="4863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D3EBD5"/>
                </a:solidFill>
                <a:highlight>
                  <a:srgbClr val="01597F"/>
                </a:highlight>
              </a:rPr>
              <a:t>Any questions?</a:t>
            </a:r>
            <a:endParaRPr sz="3600" dirty="0">
              <a:solidFill>
                <a:srgbClr val="D3EBD5"/>
              </a:solidFill>
              <a:highlight>
                <a:srgbClr val="01597F"/>
              </a:highlight>
            </a:endParaRPr>
          </a:p>
        </p:txBody>
      </p:sp>
      <p:sp>
        <p:nvSpPr>
          <p:cNvPr id="4040" name="Shape 4040"/>
          <p:cNvSpPr txBox="1">
            <a:spLocks noGrp="1"/>
          </p:cNvSpPr>
          <p:nvPr>
            <p:ph type="body" idx="4294967295"/>
          </p:nvPr>
        </p:nvSpPr>
        <p:spPr>
          <a:xfrm>
            <a:off x="685800" y="2769202"/>
            <a:ext cx="4863900" cy="16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D3EBD5"/>
                </a:solidFill>
              </a:rPr>
              <a:t>You can find me at:</a:t>
            </a:r>
            <a:endParaRPr dirty="0">
              <a:solidFill>
                <a:srgbClr val="D3EBD5"/>
              </a:solidFill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D3EBD5"/>
                </a:solidFill>
              </a:rPr>
              <a:t>Todd.m.Swannack@usace.army.mil</a:t>
            </a:r>
            <a:endParaRPr dirty="0">
              <a:solidFill>
                <a:srgbClr val="D3EBD5"/>
              </a:solidFill>
            </a:endParaRPr>
          </a:p>
        </p:txBody>
      </p:sp>
      <p:sp>
        <p:nvSpPr>
          <p:cNvPr id="4041" name="Shape 404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>
          <a:xfrm>
            <a:off x="891631" y="4749900"/>
            <a:ext cx="548700" cy="393600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1520867" y="150715"/>
            <a:ext cx="5972133" cy="8574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b="1" dirty="0">
                <a:solidFill>
                  <a:schemeClr val="bg1"/>
                </a:solidFill>
                <a:latin typeface="Dosis Light" panose="020B0604020202020204" charset="0"/>
              </a:rPr>
              <a:t>How can we model adaptive behaviors? 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601E9B12-C80A-5C7C-F1BF-7F7AEEE43DEE}"/>
              </a:ext>
            </a:extLst>
          </p:cNvPr>
          <p:cNvSpPr txBox="1">
            <a:spLocks/>
          </p:cNvSpPr>
          <p:nvPr/>
        </p:nvSpPr>
        <p:spPr>
          <a:xfrm>
            <a:off x="1651000" y="1008115"/>
            <a:ext cx="4832178" cy="38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▪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▫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3EBD5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rgbClr val="003B55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Dosis Light" panose="020B0604020202020204" charset="0"/>
              </a:rPr>
              <a:t>Assume that agents are objective driven.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  <a:latin typeface="Dosis Light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Dosis Light" panose="020B0604020202020204" charset="0"/>
              </a:rPr>
              <a:t>How can they reach their objective? Are there tradeoffs?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  <a:latin typeface="Dosis Light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Dosis Light" panose="020B0604020202020204" charset="0"/>
              </a:rPr>
              <a:t>Objective functions: set of steps designed to optimize reaching objective.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Dosis Light" panose="020B0604020202020204" charset="0"/>
              </a:rPr>
              <a:t>Maximizing fitness/utility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  <a:latin typeface="Dosis Light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Dosis Light" panose="020B0604020202020204" charset="0"/>
              </a:rPr>
              <a:t>Do behaviors change while working towards objective?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  <a:latin typeface="Dosis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976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46A3B5-4A35-4C96-94DD-DEACB1EE9C70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Title 3"/>
          <p:cNvSpPr>
            <a:spLocks noGrp="1"/>
          </p:cNvSpPr>
          <p:nvPr>
            <p:ph type="title"/>
          </p:nvPr>
        </p:nvSpPr>
        <p:spPr>
          <a:xfrm>
            <a:off x="294731" y="87359"/>
            <a:ext cx="8229600" cy="1143000"/>
          </a:xfrm>
        </p:spPr>
        <p:txBody>
          <a:bodyPr/>
          <a:lstStyle/>
          <a:p>
            <a:r>
              <a:rPr lang="en-US" dirty="0"/>
              <a:t>Objective functions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4294967295"/>
          </p:nvPr>
        </p:nvSpPr>
        <p:spPr>
          <a:xfrm>
            <a:off x="91531" y="1227601"/>
            <a:ext cx="2989420" cy="3886200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3B55"/>
                </a:solidFill>
                <a:latin typeface="Dosis Light" panose="020B0604020202020204" charset="0"/>
              </a:rPr>
              <a:t>Identify alternatives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3B55"/>
                </a:solidFill>
                <a:latin typeface="Dosis Light" panose="020B0604020202020204" charset="0"/>
              </a:rPr>
              <a:t>Eliminate infeasible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3B55"/>
                </a:solidFill>
                <a:latin typeface="Dosis Light" panose="020B0604020202020204" charset="0"/>
              </a:rPr>
              <a:t>Evaluate feasible by how well they meet objective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3B55"/>
                </a:solidFill>
                <a:latin typeface="Dosis Light" panose="020B0604020202020204" charset="0"/>
              </a:rPr>
              <a:t>Select best alternatives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>
              <a:solidFill>
                <a:srgbClr val="003B55"/>
              </a:solidFill>
              <a:latin typeface="Dosis Light" panose="020B060402020202020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0D6C730-F916-944C-CB0F-E026E6046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1" y="1357964"/>
            <a:ext cx="5536528" cy="246892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2629ADF-409D-3F0C-A993-41C6CED1EE3E}"/>
              </a:ext>
            </a:extLst>
          </p:cNvPr>
          <p:cNvSpPr txBox="1"/>
          <p:nvPr/>
        </p:nvSpPr>
        <p:spPr>
          <a:xfrm>
            <a:off x="4021636" y="3826885"/>
            <a:ext cx="356201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Objective: maintain smooth flow of traffic</a:t>
            </a:r>
          </a:p>
          <a:p>
            <a:r>
              <a:rPr lang="en-US" dirty="0"/>
              <a:t>Behaviors: accelerate if no cars ahead; decelerate if car is close ahead</a:t>
            </a:r>
          </a:p>
        </p:txBody>
      </p:sp>
    </p:spTree>
    <p:extLst>
      <p:ext uri="{BB962C8B-B14F-4D97-AF65-F5344CB8AC3E}">
        <p14:creationId xmlns:p14="http://schemas.microsoft.com/office/powerpoint/2010/main" val="4198497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8AFF76-C981-3628-0E57-3CF52A567CD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46A3B5-4A35-4C96-94DD-DEACB1EE9C70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39E02C-12F2-647B-668F-3D916FCBF0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890" y="2571750"/>
            <a:ext cx="7210425" cy="1981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E99740-99C2-A46C-F534-9E6DCB6D1C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990" y="440853"/>
            <a:ext cx="7172325" cy="19716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E1BEF1-9030-DF58-D5E6-6A6319D33553}"/>
              </a:ext>
            </a:extLst>
          </p:cNvPr>
          <p:cNvSpPr txBox="1"/>
          <p:nvPr/>
        </p:nvSpPr>
        <p:spPr>
          <a:xfrm>
            <a:off x="2183027" y="1112646"/>
            <a:ext cx="183703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All cars adapt in unison (equilibrium: 1850)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CA36F6-1799-112B-D874-DFB84AA14F20}"/>
              </a:ext>
            </a:extLst>
          </p:cNvPr>
          <p:cNvSpPr txBox="1"/>
          <p:nvPr/>
        </p:nvSpPr>
        <p:spPr>
          <a:xfrm>
            <a:off x="2314833" y="3193018"/>
            <a:ext cx="19358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All cars adapt individually</a:t>
            </a:r>
          </a:p>
          <a:p>
            <a:r>
              <a:rPr lang="en-US" b="1" dirty="0"/>
              <a:t>(equilibrium: 4690)</a:t>
            </a:r>
          </a:p>
        </p:txBody>
      </p:sp>
    </p:spTree>
    <p:extLst>
      <p:ext uri="{BB962C8B-B14F-4D97-AF65-F5344CB8AC3E}">
        <p14:creationId xmlns:p14="http://schemas.microsoft.com/office/powerpoint/2010/main" val="907289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46A3B5-4A35-4C96-94DD-DEACB1EE9C70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Title 3"/>
          <p:cNvSpPr>
            <a:spLocks noGrp="1"/>
          </p:cNvSpPr>
          <p:nvPr>
            <p:ph type="title"/>
          </p:nvPr>
        </p:nvSpPr>
        <p:spPr>
          <a:xfrm>
            <a:off x="294731" y="87359"/>
            <a:ext cx="8229600" cy="1143000"/>
          </a:xfrm>
        </p:spPr>
        <p:txBody>
          <a:bodyPr/>
          <a:lstStyle/>
          <a:p>
            <a:r>
              <a:rPr lang="en-US" dirty="0"/>
              <a:t>Filtering and </a:t>
            </a:r>
            <a:r>
              <a:rPr lang="en-US" dirty="0" err="1"/>
              <a:t>subsetting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4294967295"/>
          </p:nvPr>
        </p:nvSpPr>
        <p:spPr>
          <a:xfrm>
            <a:off x="365881" y="1227601"/>
            <a:ext cx="3210469" cy="3886200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3B55"/>
                </a:solidFill>
                <a:latin typeface="Dosis Light" panose="020B0604020202020204" charset="0"/>
              </a:rPr>
              <a:t>Create </a:t>
            </a:r>
            <a:r>
              <a:rPr lang="en-US" sz="1800" dirty="0" err="1">
                <a:solidFill>
                  <a:srgbClr val="003B55"/>
                </a:solidFill>
                <a:latin typeface="Dosis Light" panose="020B0604020202020204" charset="0"/>
              </a:rPr>
              <a:t>agentsets</a:t>
            </a:r>
            <a:r>
              <a:rPr lang="en-US" sz="1800" dirty="0">
                <a:solidFill>
                  <a:srgbClr val="003B55"/>
                </a:solidFill>
                <a:latin typeface="Dosis Light" panose="020B0604020202020204" charset="0"/>
              </a:rPr>
              <a:t> to filter out unwanted patches/turtles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3B55"/>
                </a:solidFill>
                <a:latin typeface="Dosis Light" panose="020B0604020202020204" charset="0"/>
              </a:rPr>
              <a:t>Evaluate filtered 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Dosis Light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3B55"/>
                </a:solidFill>
                <a:latin typeface="Dosis Light" panose="020B0604020202020204" charset="0"/>
              </a:rPr>
              <a:t>Example: Create subset of blue patches with orange neighbors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003B55"/>
              </a:solidFill>
              <a:latin typeface="Dosis Light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i="1" dirty="0">
                <a:latin typeface="Dosis Light" panose="020B0604020202020204" charset="0"/>
              </a:rPr>
              <a:t>Any?</a:t>
            </a:r>
            <a:r>
              <a:rPr lang="en-US" sz="1800" b="1" dirty="0">
                <a:latin typeface="Dosis Light" panose="020B0604020202020204" charset="0"/>
              </a:rPr>
              <a:t>  </a:t>
            </a:r>
            <a:r>
              <a:rPr lang="en-US" sz="1800" dirty="0">
                <a:latin typeface="Dosis Light" panose="020B0604020202020204" charset="0"/>
              </a:rPr>
              <a:t>primitive that identifies an </a:t>
            </a:r>
            <a:r>
              <a:rPr lang="en-US" sz="1800" dirty="0" err="1">
                <a:latin typeface="Dosis Light" panose="020B0604020202020204" charset="0"/>
              </a:rPr>
              <a:t>agentset</a:t>
            </a:r>
            <a:r>
              <a:rPr lang="en-US" sz="1800" dirty="0">
                <a:latin typeface="Dosis Light" panose="020B0604020202020204" charset="0"/>
              </a:rPr>
              <a:t> that meets a condition </a:t>
            </a:r>
            <a:endParaRPr lang="en-US" sz="1800" dirty="0">
              <a:solidFill>
                <a:srgbClr val="003B55"/>
              </a:solidFill>
              <a:latin typeface="Dosis Light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003B55"/>
              </a:solidFill>
              <a:latin typeface="Dosis Light" panose="020B060402020202020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367281B-2E8F-27F5-C4B9-4E3AC0610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1011" y="863724"/>
            <a:ext cx="2121325" cy="209341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A766A4E-09DF-0F2C-B5A6-0158B678B700}"/>
              </a:ext>
            </a:extLst>
          </p:cNvPr>
          <p:cNvSpPr txBox="1"/>
          <p:nvPr/>
        </p:nvSpPr>
        <p:spPr>
          <a:xfrm>
            <a:off x="5055001" y="3055080"/>
            <a:ext cx="28933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Objective: get to the yellow patch. </a:t>
            </a:r>
          </a:p>
          <a:p>
            <a:r>
              <a:rPr lang="en-US" dirty="0"/>
              <a:t>Behavior: move faster in orange patches and slower in blue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F6C5E5-EFC7-E536-7C8B-E6A06612FCD3}"/>
              </a:ext>
            </a:extLst>
          </p:cNvPr>
          <p:cNvSpPr txBox="1"/>
          <p:nvPr/>
        </p:nvSpPr>
        <p:spPr>
          <a:xfrm>
            <a:off x="3850700" y="4018166"/>
            <a:ext cx="419492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3B55"/>
                </a:solidFill>
                <a:latin typeface="Dosis Light" panose="020B0604020202020204" charset="0"/>
              </a:rPr>
              <a:t>set new-</a:t>
            </a:r>
            <a:r>
              <a:rPr lang="en-US" sz="1400" dirty="0" err="1">
                <a:solidFill>
                  <a:srgbClr val="003B55"/>
                </a:solidFill>
                <a:latin typeface="Dosis Light" panose="020B0604020202020204" charset="0"/>
              </a:rPr>
              <a:t>patchset</a:t>
            </a:r>
            <a:r>
              <a:rPr lang="en-US" sz="1400" dirty="0">
                <a:solidFill>
                  <a:srgbClr val="003B55"/>
                </a:solidFill>
                <a:latin typeface="Dosis Light" panose="020B0604020202020204" charset="0"/>
              </a:rPr>
              <a:t> patches with [(</a:t>
            </a:r>
            <a:r>
              <a:rPr lang="en-US" sz="1400" dirty="0" err="1">
                <a:solidFill>
                  <a:srgbClr val="003B55"/>
                </a:solidFill>
                <a:latin typeface="Dosis Light" panose="020B0604020202020204" charset="0"/>
              </a:rPr>
              <a:t>pcolor</a:t>
            </a:r>
            <a:r>
              <a:rPr lang="en-US" sz="1400" dirty="0">
                <a:solidFill>
                  <a:srgbClr val="003B55"/>
                </a:solidFill>
                <a:latin typeface="Dosis Light" panose="020B0604020202020204" charset="0"/>
              </a:rPr>
              <a:t> = blue) and (any? (neighbors with [</a:t>
            </a:r>
            <a:r>
              <a:rPr lang="en-US" sz="1400" dirty="0" err="1">
                <a:solidFill>
                  <a:srgbClr val="003B55"/>
                </a:solidFill>
                <a:latin typeface="Dosis Light" panose="020B0604020202020204" charset="0"/>
              </a:rPr>
              <a:t>pcolor</a:t>
            </a:r>
            <a:r>
              <a:rPr lang="en-US" sz="1400" dirty="0">
                <a:solidFill>
                  <a:srgbClr val="003B55"/>
                </a:solidFill>
                <a:latin typeface="Dosis Light" panose="020B0604020202020204" charset="0"/>
              </a:rPr>
              <a:t> = orange]))]</a:t>
            </a:r>
          </a:p>
        </p:txBody>
      </p:sp>
    </p:spTree>
    <p:extLst>
      <p:ext uri="{BB962C8B-B14F-4D97-AF65-F5344CB8AC3E}">
        <p14:creationId xmlns:p14="http://schemas.microsoft.com/office/powerpoint/2010/main" val="3719712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46A3B5-4A35-4C96-94DD-DEACB1EE9C70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Title 3"/>
          <p:cNvSpPr>
            <a:spLocks noGrp="1"/>
          </p:cNvSpPr>
          <p:nvPr>
            <p:ph type="title"/>
          </p:nvPr>
        </p:nvSpPr>
        <p:spPr>
          <a:xfrm>
            <a:off x="294731" y="87359"/>
            <a:ext cx="8229600" cy="1143000"/>
          </a:xfrm>
        </p:spPr>
        <p:txBody>
          <a:bodyPr/>
          <a:lstStyle/>
          <a:p>
            <a:r>
              <a:rPr lang="en-US" dirty="0" err="1"/>
              <a:t>Subsetting</a:t>
            </a:r>
            <a:r>
              <a:rPr lang="en-US" dirty="0"/>
              <a:t> coding: what’s the difference? 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4294967295"/>
          </p:nvPr>
        </p:nvSpPr>
        <p:spPr>
          <a:xfrm>
            <a:off x="365881" y="1227601"/>
            <a:ext cx="4964000" cy="3886200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1800" dirty="0">
                <a:solidFill>
                  <a:srgbClr val="003B55"/>
                </a:solidFill>
                <a:latin typeface="Dosis Light" panose="020B0604020202020204" charset="0"/>
              </a:rPr>
              <a:t>Let destination (patches in-radius 3)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Dosis Light" panose="020B0604020202020204" charset="0"/>
              </a:rPr>
              <a:t>Let destination (patches in-radius 3) of patch-here</a:t>
            </a:r>
          </a:p>
          <a:p>
            <a:pPr marL="342900" indent="-342900">
              <a:buFont typeface="+mj-lt"/>
              <a:buAutoNum type="arabicPeriod"/>
            </a:pPr>
            <a:endParaRPr lang="en-US" sz="1800" dirty="0">
              <a:solidFill>
                <a:srgbClr val="003B55"/>
              </a:solidFill>
              <a:latin typeface="Dosis Light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Dosis Light" panose="020B0604020202020204" charset="0"/>
              </a:rPr>
              <a:t>Let destination other patches in-radius 3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Dosis Light" panose="020B0604020202020204" charset="0"/>
              </a:rPr>
              <a:t>Let destination (other patches in-radius 3) of patch-here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Dosis Light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003B55"/>
              </a:solidFill>
              <a:latin typeface="Dosis Light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003B55"/>
              </a:solidFill>
              <a:latin typeface="Dosis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824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46A3B5-4A35-4C96-94DD-DEACB1EE9C70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Title 3"/>
          <p:cNvSpPr>
            <a:spLocks noGrp="1"/>
          </p:cNvSpPr>
          <p:nvPr>
            <p:ph type="title"/>
          </p:nvPr>
        </p:nvSpPr>
        <p:spPr>
          <a:xfrm>
            <a:off x="294731" y="87359"/>
            <a:ext cx="8229600" cy="1143000"/>
          </a:xfrm>
        </p:spPr>
        <p:txBody>
          <a:bodyPr/>
          <a:lstStyle/>
          <a:p>
            <a:r>
              <a:rPr lang="en-US" dirty="0" err="1"/>
              <a:t>Subsetting</a:t>
            </a:r>
            <a:r>
              <a:rPr lang="en-US" dirty="0"/>
              <a:t> coding 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4294967295"/>
          </p:nvPr>
        </p:nvSpPr>
        <p:spPr>
          <a:xfrm>
            <a:off x="365880" y="1227601"/>
            <a:ext cx="5812497" cy="3886200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Dosis Light" panose="020B0604020202020204" charset="0"/>
              </a:rPr>
              <a:t>Let nearest-neighbors turtles </a:t>
            </a:r>
            <a:r>
              <a:rPr lang="en-US" sz="1800" b="1" dirty="0">
                <a:latin typeface="Dosis Light" panose="020B0604020202020204" charset="0"/>
              </a:rPr>
              <a:t>with-min</a:t>
            </a:r>
            <a:r>
              <a:rPr lang="en-US" sz="1800" dirty="0">
                <a:latin typeface="Dosis Light" panose="020B0604020202020204" charset="0"/>
              </a:rPr>
              <a:t> [</a:t>
            </a:r>
            <a:r>
              <a:rPr lang="en-US" sz="1800" b="1" dirty="0">
                <a:latin typeface="Dosis Light" panose="020B0604020202020204" charset="0"/>
              </a:rPr>
              <a:t>distance</a:t>
            </a:r>
            <a:r>
              <a:rPr lang="en-US" sz="1800" dirty="0">
                <a:latin typeface="Dosis Light" panose="020B0604020202020204" charset="0"/>
              </a:rPr>
              <a:t> </a:t>
            </a:r>
            <a:r>
              <a:rPr lang="en-US" sz="1800" b="1" dirty="0">
                <a:latin typeface="Dosis Light" panose="020B0604020202020204" charset="0"/>
              </a:rPr>
              <a:t>myself</a:t>
            </a:r>
            <a:r>
              <a:rPr lang="en-US" sz="1800" dirty="0">
                <a:latin typeface="Dosis Light" panose="020B0604020202020204" charset="0"/>
              </a:rPr>
              <a:t>]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latin typeface="Dosis Light" panose="020B0604020202020204" charset="0"/>
              </a:rPr>
              <a:t>Let nearest-neighbors other turtles with-min [distance myself]</a:t>
            </a:r>
          </a:p>
          <a:p>
            <a:pPr marL="342900" indent="-342900">
              <a:buFont typeface="+mj-lt"/>
              <a:buAutoNum type="arabicPeriod"/>
            </a:pPr>
            <a:endParaRPr lang="en-US" sz="1800" dirty="0">
              <a:latin typeface="Dosis Light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1800" dirty="0">
              <a:latin typeface="Dosis Light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1800" dirty="0">
              <a:solidFill>
                <a:srgbClr val="003B55"/>
              </a:solidFill>
              <a:latin typeface="Dosis Light" panose="020B060402020202020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1800" dirty="0">
              <a:solidFill>
                <a:srgbClr val="003B55"/>
              </a:solidFill>
              <a:latin typeface="Dosis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3970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8296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46A3B5-4A35-4C96-94DD-DEACB1EE9C70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91531" y="137206"/>
            <a:ext cx="7833269" cy="1143000"/>
          </a:xfrm>
        </p:spPr>
        <p:txBody>
          <a:bodyPr/>
          <a:lstStyle/>
          <a:p>
            <a:r>
              <a:rPr lang="en-US" dirty="0"/>
              <a:t>Role of vegetation in dune storm response &amp; recovery</a:t>
            </a:r>
          </a:p>
        </p:txBody>
      </p:sp>
      <p:pic>
        <p:nvPicPr>
          <p:cNvPr id="7" name="Picture 1"/>
          <p:cNvPicPr>
            <a:picLocks noChangeAspect="1" noChangeArrowheads="1"/>
          </p:cNvPicPr>
          <p:nvPr/>
        </p:nvPicPr>
        <p:blipFill>
          <a:blip r:embed="rId3" cstate="screen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1530" y="1222874"/>
            <a:ext cx="5541191" cy="36941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89671" y="1511971"/>
            <a:ext cx="2292078" cy="27708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/>
        </p:nvSpPr>
        <p:spPr>
          <a:xfrm>
            <a:off x="6550129" y="4250207"/>
            <a:ext cx="15316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b="0" dirty="0">
                <a:solidFill>
                  <a:schemeClr val="tx1"/>
                </a:solidFill>
              </a:rPr>
              <a:t>from </a:t>
            </a:r>
            <a:r>
              <a:rPr lang="en-US" sz="800" b="0" dirty="0" err="1">
                <a:solidFill>
                  <a:schemeClr val="tx1"/>
                </a:solidFill>
              </a:rPr>
              <a:t>Wolner</a:t>
            </a:r>
            <a:r>
              <a:rPr lang="en-US" sz="800" b="0" dirty="0">
                <a:solidFill>
                  <a:schemeClr val="tx1"/>
                </a:solidFill>
              </a:rPr>
              <a:t> et al., 2013</a:t>
            </a:r>
          </a:p>
        </p:txBody>
      </p:sp>
    </p:spTree>
    <p:extLst>
      <p:ext uri="{BB962C8B-B14F-4D97-AF65-F5344CB8AC3E}">
        <p14:creationId xmlns:p14="http://schemas.microsoft.com/office/powerpoint/2010/main" val="1696834347"/>
      </p:ext>
    </p:extLst>
  </p:cSld>
  <p:clrMapOvr>
    <a:masterClrMapping/>
  </p:clrMapOvr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690</TotalTime>
  <Words>725</Words>
  <Application>Microsoft Office PowerPoint</Application>
  <PresentationFormat>On-screen Show (16:9)</PresentationFormat>
  <Paragraphs>131</Paragraphs>
  <Slides>17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Dosis Light</vt:lpstr>
      <vt:lpstr>Titillium Web Light</vt:lpstr>
      <vt:lpstr>Arial</vt:lpstr>
      <vt:lpstr>Mowbray template</vt:lpstr>
      <vt:lpstr>Adaptive behavior, scheduling, collectives, more tips and tricks</vt:lpstr>
      <vt:lpstr>PowerPoint Presentation</vt:lpstr>
      <vt:lpstr>Objective functions</vt:lpstr>
      <vt:lpstr>PowerPoint Presentation</vt:lpstr>
      <vt:lpstr>Filtering and subsetting</vt:lpstr>
      <vt:lpstr>Subsetting coding: what’s the difference?  </vt:lpstr>
      <vt:lpstr>Subsetting coding  </vt:lpstr>
      <vt:lpstr>PowerPoint Presentation</vt:lpstr>
      <vt:lpstr>Role of vegetation in dune storm response &amp; recovery</vt:lpstr>
      <vt:lpstr>Integrating morphology and ecological modeling to better predict response and recovery</vt:lpstr>
      <vt:lpstr>PowerPoint Presentation</vt:lpstr>
      <vt:lpstr>CSHORE-veg: vegetation dynamics</vt:lpstr>
      <vt:lpstr>Community-specific survival</vt:lpstr>
      <vt:lpstr>PowerPoint Presentation</vt:lpstr>
      <vt:lpstr>CSHORE-veg: vegetation evolution validation</vt:lpstr>
      <vt:lpstr>Integrating the elements…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Swannack, Todd M CIV USARMY CEERD-EL (US)</dc:creator>
  <cp:lastModifiedBy>Todd</cp:lastModifiedBy>
  <cp:revision>16</cp:revision>
  <dcterms:modified xsi:type="dcterms:W3CDTF">2022-09-10T17:09:39Z</dcterms:modified>
</cp:coreProperties>
</file>